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5"/>
  </p:notesMasterIdLst>
  <p:handoutMasterIdLst>
    <p:handoutMasterId r:id="rId36"/>
  </p:handoutMasterIdLst>
  <p:sldIdLst>
    <p:sldId id="256" r:id="rId2"/>
    <p:sldId id="304" r:id="rId3"/>
    <p:sldId id="278" r:id="rId4"/>
    <p:sldId id="258" r:id="rId5"/>
    <p:sldId id="259" r:id="rId6"/>
    <p:sldId id="272" r:id="rId7"/>
    <p:sldId id="303" r:id="rId8"/>
    <p:sldId id="328" r:id="rId9"/>
    <p:sldId id="257" r:id="rId10"/>
    <p:sldId id="325" r:id="rId11"/>
    <p:sldId id="300" r:id="rId12"/>
    <p:sldId id="302" r:id="rId13"/>
    <p:sldId id="308" r:id="rId14"/>
    <p:sldId id="309" r:id="rId15"/>
    <p:sldId id="317" r:id="rId16"/>
    <p:sldId id="310" r:id="rId17"/>
    <p:sldId id="283" r:id="rId18"/>
    <p:sldId id="312" r:id="rId19"/>
    <p:sldId id="285" r:id="rId20"/>
    <p:sldId id="288" r:id="rId21"/>
    <p:sldId id="314" r:id="rId22"/>
    <p:sldId id="261" r:id="rId23"/>
    <p:sldId id="301" r:id="rId24"/>
    <p:sldId id="326" r:id="rId25"/>
    <p:sldId id="263" r:id="rId26"/>
    <p:sldId id="275" r:id="rId27"/>
    <p:sldId id="324" r:id="rId28"/>
    <p:sldId id="305" r:id="rId29"/>
    <p:sldId id="268" r:id="rId30"/>
    <p:sldId id="318" r:id="rId31"/>
    <p:sldId id="329" r:id="rId32"/>
    <p:sldId id="264" r:id="rId33"/>
    <p:sldId id="327" r:id="rId34"/>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ot" initials="r" lastIdx="1" clrIdx="0"/>
  <p:cmAuthor id="1" name="Galina Gorborukova" initials="GG" lastIdx="1" clrIdx="1"/>
  <p:cmAuthor id="2" name="user" initials="u"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8561" autoAdjust="0"/>
  </p:normalViewPr>
  <p:slideViewPr>
    <p:cSldViewPr>
      <p:cViewPr>
        <p:scale>
          <a:sx n="95" d="100"/>
          <a:sy n="95" d="100"/>
        </p:scale>
        <p:origin x="-666" y="846"/>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sz="quarter" idx="1"/>
          </p:nvPr>
        </p:nvSpPr>
        <p:spPr>
          <a:xfrm>
            <a:off x="3883893" y="0"/>
            <a:ext cx="2972498" cy="497126"/>
          </a:xfrm>
          <a:prstGeom prst="rect">
            <a:avLst/>
          </a:prstGeom>
        </p:spPr>
        <p:txBody>
          <a:bodyPr vert="horz" lIns="91988" tIns="45993" rIns="91988" bIns="45993" rtlCol="0"/>
          <a:lstStyle>
            <a:lvl1pPr algn="r">
              <a:defRPr sz="1200"/>
            </a:lvl1pPr>
          </a:lstStyle>
          <a:p>
            <a:fld id="{2BCBDBFB-4DAC-4BD5-B32E-F854857B92A6}" type="datetimeFigureOut">
              <a:rPr lang="ru-RU" smtClean="0"/>
              <a:t>08.04.2021</a:t>
            </a:fld>
            <a:endParaRPr lang="ru-RU"/>
          </a:p>
        </p:txBody>
      </p:sp>
      <p:sp>
        <p:nvSpPr>
          <p:cNvPr id="4" name="Footer Placeholder 3"/>
          <p:cNvSpPr>
            <a:spLocks noGrp="1"/>
          </p:cNvSpPr>
          <p:nvPr>
            <p:ph type="ftr" sz="quarter" idx="2"/>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5" name="Slide Number Placeholder 4"/>
          <p:cNvSpPr>
            <a:spLocks noGrp="1"/>
          </p:cNvSpPr>
          <p:nvPr>
            <p:ph type="sldNum" sz="quarter" idx="3"/>
          </p:nvPr>
        </p:nvSpPr>
        <p:spPr>
          <a:xfrm>
            <a:off x="3883893" y="9448563"/>
            <a:ext cx="2972498" cy="497125"/>
          </a:xfrm>
          <a:prstGeom prst="rect">
            <a:avLst/>
          </a:prstGeom>
        </p:spPr>
        <p:txBody>
          <a:bodyPr vert="horz" lIns="91988" tIns="45993" rIns="91988" bIns="45993" rtlCol="0" anchor="b"/>
          <a:lstStyle>
            <a:lvl1pPr algn="r">
              <a:defRPr sz="1200"/>
            </a:lvl1pPr>
          </a:lstStyle>
          <a:p>
            <a:fld id="{A5B85762-7889-4E6C-B51A-1531B21629E3}" type="slidenum">
              <a:rPr lang="ru-RU" smtClean="0"/>
              <a:t>‹#›</a:t>
            </a:fld>
            <a:endParaRPr lang="ru-RU"/>
          </a:p>
        </p:txBody>
      </p:sp>
    </p:spTree>
    <p:extLst>
      <p:ext uri="{BB962C8B-B14F-4D97-AF65-F5344CB8AC3E}">
        <p14:creationId xmlns:p14="http://schemas.microsoft.com/office/powerpoint/2010/main" val="593018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idx="1"/>
          </p:nvPr>
        </p:nvSpPr>
        <p:spPr>
          <a:xfrm>
            <a:off x="3883893" y="0"/>
            <a:ext cx="2972498" cy="497126"/>
          </a:xfrm>
          <a:prstGeom prst="rect">
            <a:avLst/>
          </a:prstGeom>
        </p:spPr>
        <p:txBody>
          <a:bodyPr vert="horz" lIns="91988" tIns="45993" rIns="91988" bIns="45993" rtlCol="0"/>
          <a:lstStyle>
            <a:lvl1pPr algn="r">
              <a:defRPr sz="1200"/>
            </a:lvl1pPr>
          </a:lstStyle>
          <a:p>
            <a:fld id="{AB4889F5-0A46-4ED4-BD6F-642E5B0AB29B}" type="datetimeFigureOut">
              <a:rPr lang="ru-RU" smtClean="0"/>
              <a:t>08.04.2021</a:t>
            </a:fld>
            <a:endParaRPr lang="ru-RU"/>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988" tIns="45993" rIns="91988" bIns="45993" rtlCol="0" anchor="ctr"/>
          <a:lstStyle/>
          <a:p>
            <a:endParaRPr lang="ru-RU"/>
          </a:p>
        </p:txBody>
      </p:sp>
      <p:sp>
        <p:nvSpPr>
          <p:cNvPr id="5" name="Notes Placeholder 4"/>
          <p:cNvSpPr>
            <a:spLocks noGrp="1"/>
          </p:cNvSpPr>
          <p:nvPr>
            <p:ph type="body" sz="quarter" idx="3"/>
          </p:nvPr>
        </p:nvSpPr>
        <p:spPr>
          <a:xfrm>
            <a:off x="685962" y="4725076"/>
            <a:ext cx="5486078" cy="4475718"/>
          </a:xfrm>
          <a:prstGeom prst="rect">
            <a:avLst/>
          </a:prstGeom>
        </p:spPr>
        <p:txBody>
          <a:bodyPr vert="horz" lIns="91988" tIns="45993" rIns="91988" bIns="459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7" name="Slide Number Placeholder 6"/>
          <p:cNvSpPr>
            <a:spLocks noGrp="1"/>
          </p:cNvSpPr>
          <p:nvPr>
            <p:ph type="sldNum" sz="quarter" idx="5"/>
          </p:nvPr>
        </p:nvSpPr>
        <p:spPr>
          <a:xfrm>
            <a:off x="3883893" y="9448563"/>
            <a:ext cx="2972498" cy="497125"/>
          </a:xfrm>
          <a:prstGeom prst="rect">
            <a:avLst/>
          </a:prstGeom>
        </p:spPr>
        <p:txBody>
          <a:bodyPr vert="horz" lIns="91988" tIns="45993" rIns="91988" bIns="45993" rtlCol="0" anchor="b"/>
          <a:lstStyle>
            <a:lvl1pPr algn="r">
              <a:defRPr sz="1200"/>
            </a:lvl1pPr>
          </a:lstStyle>
          <a:p>
            <a:fld id="{2C85F0DF-20D2-4926-957D-58D5FC1F0D77}" type="slidenum">
              <a:rPr lang="ru-RU" smtClean="0"/>
              <a:t>‹#›</a:t>
            </a:fld>
            <a:endParaRPr lang="ru-RU"/>
          </a:p>
        </p:txBody>
      </p:sp>
    </p:spTree>
    <p:extLst>
      <p:ext uri="{BB962C8B-B14F-4D97-AF65-F5344CB8AC3E}">
        <p14:creationId xmlns:p14="http://schemas.microsoft.com/office/powerpoint/2010/main" val="190938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1</a:t>
            </a:fld>
            <a:endParaRPr lang="ru-RU"/>
          </a:p>
        </p:txBody>
      </p:sp>
    </p:spTree>
    <p:extLst>
      <p:ext uri="{BB962C8B-B14F-4D97-AF65-F5344CB8AC3E}">
        <p14:creationId xmlns:p14="http://schemas.microsoft.com/office/powerpoint/2010/main" val="110503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4</a:t>
            </a:fld>
            <a:endParaRPr lang="ru-RU"/>
          </a:p>
        </p:txBody>
      </p:sp>
    </p:spTree>
    <p:extLst>
      <p:ext uri="{BB962C8B-B14F-4D97-AF65-F5344CB8AC3E}">
        <p14:creationId xmlns:p14="http://schemas.microsoft.com/office/powerpoint/2010/main" val="19152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fall 2012 students were preregistered</a:t>
            </a:r>
            <a:r>
              <a:rPr lang="en-US" baseline="0" dirty="0" smtClean="0"/>
              <a:t> for FYS and major classes.</a:t>
            </a:r>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9</a:t>
            </a:fld>
            <a:endParaRPr lang="ru-RU"/>
          </a:p>
        </p:txBody>
      </p:sp>
    </p:spTree>
    <p:extLst>
      <p:ext uri="{BB962C8B-B14F-4D97-AF65-F5344CB8AC3E}">
        <p14:creationId xmlns:p14="http://schemas.microsoft.com/office/powerpoint/2010/main" val="279898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2941" indent="-285747" eaLnBrk="0" hangingPunct="0">
              <a:defRPr>
                <a:solidFill>
                  <a:schemeClr val="tx1"/>
                </a:solidFill>
                <a:latin typeface="Palatino Linotype" pitchFamily="18" charset="0"/>
              </a:defRPr>
            </a:lvl2pPr>
            <a:lvl3pPr marL="1142987" indent="-228597" eaLnBrk="0" hangingPunct="0">
              <a:defRPr>
                <a:solidFill>
                  <a:schemeClr val="tx1"/>
                </a:solidFill>
                <a:latin typeface="Palatino Linotype" pitchFamily="18" charset="0"/>
              </a:defRPr>
            </a:lvl3pPr>
            <a:lvl4pPr marL="1600180" indent="-228597" eaLnBrk="0" hangingPunct="0">
              <a:defRPr>
                <a:solidFill>
                  <a:schemeClr val="tx1"/>
                </a:solidFill>
                <a:latin typeface="Palatino Linotype" pitchFamily="18" charset="0"/>
              </a:defRPr>
            </a:lvl4pPr>
            <a:lvl5pPr marL="2057375" indent="-228597" eaLnBrk="0" hangingPunct="0">
              <a:defRPr>
                <a:solidFill>
                  <a:schemeClr val="tx1"/>
                </a:solidFill>
                <a:latin typeface="Palatino Linotype" pitchFamily="18" charset="0"/>
              </a:defRPr>
            </a:lvl5pPr>
            <a:lvl6pPr marL="2514569" indent="-228597" eaLnBrk="0" fontAlgn="base" hangingPunct="0">
              <a:spcBef>
                <a:spcPct val="0"/>
              </a:spcBef>
              <a:spcAft>
                <a:spcPct val="0"/>
              </a:spcAft>
              <a:defRPr>
                <a:solidFill>
                  <a:schemeClr val="tx1"/>
                </a:solidFill>
                <a:latin typeface="Palatino Linotype" pitchFamily="18" charset="0"/>
              </a:defRPr>
            </a:lvl6pPr>
            <a:lvl7pPr marL="2971764" indent="-228597" eaLnBrk="0" fontAlgn="base" hangingPunct="0">
              <a:spcBef>
                <a:spcPct val="0"/>
              </a:spcBef>
              <a:spcAft>
                <a:spcPct val="0"/>
              </a:spcAft>
              <a:defRPr>
                <a:solidFill>
                  <a:schemeClr val="tx1"/>
                </a:solidFill>
                <a:latin typeface="Palatino Linotype" pitchFamily="18" charset="0"/>
              </a:defRPr>
            </a:lvl7pPr>
            <a:lvl8pPr marL="3428958" indent="-228597" eaLnBrk="0" fontAlgn="base" hangingPunct="0">
              <a:spcBef>
                <a:spcPct val="0"/>
              </a:spcBef>
              <a:spcAft>
                <a:spcPct val="0"/>
              </a:spcAft>
              <a:defRPr>
                <a:solidFill>
                  <a:schemeClr val="tx1"/>
                </a:solidFill>
                <a:latin typeface="Palatino Linotype" pitchFamily="18" charset="0"/>
              </a:defRPr>
            </a:lvl8pPr>
            <a:lvl9pPr marL="3886152" indent="-228597" eaLnBrk="0" fontAlgn="base" hangingPunct="0">
              <a:spcBef>
                <a:spcPct val="0"/>
              </a:spcBef>
              <a:spcAft>
                <a:spcPct val="0"/>
              </a:spcAft>
              <a:defRPr>
                <a:solidFill>
                  <a:schemeClr val="tx1"/>
                </a:solidFill>
                <a:latin typeface="Palatino Linotype" pitchFamily="18" charset="0"/>
              </a:defRPr>
            </a:lvl9pPr>
          </a:lstStyle>
          <a:p>
            <a:pPr eaLnBrk="1" hangingPunct="1"/>
            <a:fld id="{60E2F4B4-DC6E-4655-B826-6D13AAD66821}" type="slidenum">
              <a:rPr lang="ru-RU" smtClean="0"/>
              <a:pPr eaLnBrk="1" hangingPunct="1"/>
              <a:t>16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08.04.2021</a:t>
            </a:fld>
            <a:endParaRPr lang="ru-RU"/>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ru-RU"/>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2DE25FE-8902-44E9-BD59-E4CCB8E2E6BB}" type="slidenum">
              <a:rPr lang="ru-RU" smtClean="0"/>
              <a:t>‹#›</a:t>
            </a:fld>
            <a:endParaRPr lang="ru-RU"/>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096000" y="6356350"/>
            <a:ext cx="762000" cy="365125"/>
          </a:xfrm>
        </p:spPr>
        <p:txBody>
          <a:bodyPr/>
          <a:lstStyle/>
          <a:p>
            <a:fld id="{72DE25FE-8902-44E9-BD59-E4CCB8E2E6BB}" type="slidenum">
              <a:rPr lang="ru-RU" smtClean="0"/>
              <a:t>‹#›</a:t>
            </a:fld>
            <a:endParaRPr lang="ru-RU"/>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2FB1F-3C29-4951-A9AB-7E37F6182F26}" type="datetimeFigureOut">
              <a:rPr lang="ru-RU" smtClean="0"/>
              <a:t>08.04.2021</a:t>
            </a:fld>
            <a:endParaRPr lang="ru-RU"/>
          </a:p>
        </p:txBody>
      </p:sp>
      <p:sp>
        <p:nvSpPr>
          <p:cNvPr id="5" name="Footer Placeholder 4"/>
          <p:cNvSpPr>
            <a:spLocks noGrp="1"/>
          </p:cNvSpPr>
          <p:nvPr>
            <p:ph type="ftr" sz="quarter" idx="11"/>
          </p:nvPr>
        </p:nvSpPr>
        <p:spPr>
          <a:xfrm>
            <a:off x="5791200" y="6356350"/>
            <a:ext cx="2895600" cy="365125"/>
          </a:xfrm>
        </p:spPr>
        <p:txBody>
          <a:bodyPr/>
          <a:lstStyle/>
          <a:p>
            <a:endParaRPr lang="ru-RU"/>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2DE25FE-8902-44E9-BD59-E4CCB8E2E6BB}" type="slidenum">
              <a:rPr lang="ru-RU" smtClean="0"/>
              <a:t>‹#›</a:t>
            </a:fld>
            <a:endParaRPr lang="ru-RU"/>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2FB1F-3C29-4951-A9AB-7E37F6182F26}" type="datetimeFigureOut">
              <a:rPr lang="ru-RU" smtClean="0"/>
              <a:t>08.04.2021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2FB1F-3C29-4951-A9AB-7E37F6182F26}" type="datetimeFigureOut">
              <a:rPr lang="ru-RU" smtClean="0"/>
              <a:t>08.04.2021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2FB1F-3C29-4951-A9AB-7E37F6182F26}" type="datetimeFigureOut">
              <a:rPr lang="ru-RU" smtClean="0"/>
              <a:t>08.04.2021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2FB1F-3C29-4951-A9AB-7E37F6182F26}" type="datetimeFigureOut">
              <a:rPr lang="ru-RU" smtClean="0"/>
              <a:t>08.04.2021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08.04.2021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08.04.2021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E92FB1F-3C29-4951-A9AB-7E37F6182F26}" type="datetimeFigureOut">
              <a:rPr lang="ru-RU" smtClean="0"/>
              <a:t>08.04.2021</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DE25FE-8902-44E9-BD59-E4CCB8E2E6BB}" type="slidenum">
              <a:rPr lang="ru-RU" smtClean="0"/>
              <a:t>‹#›</a:t>
            </a:fld>
            <a:endParaRPr lang="ru-RU"/>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sc.auca.kg/form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cs.auca.kg/" TargetMode="External"/><Relationship Id="rId2" Type="http://schemas.openxmlformats.org/officeDocument/2006/relationships/hyperlink" Target="mailto:cs@auca.k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uca.k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advising@auca.k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uca.kg/en/reg_aud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uca.kg/en/fall_20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Registration for Fall 2021</a:t>
            </a:r>
            <a:endParaRPr lang="ru-RU" dirty="0"/>
          </a:p>
        </p:txBody>
      </p:sp>
      <p:sp>
        <p:nvSpPr>
          <p:cNvPr id="3" name="Subtitle 2"/>
          <p:cNvSpPr>
            <a:spLocks noGrp="1"/>
          </p:cNvSpPr>
          <p:nvPr>
            <p:ph type="subTitle" idx="1"/>
          </p:nvPr>
        </p:nvSpPr>
        <p:spPr/>
        <p:txBody>
          <a:bodyPr>
            <a:normAutofit/>
          </a:bodyPr>
          <a:lstStyle/>
          <a:p>
            <a:r>
              <a:rPr lang="en-US" dirty="0" smtClean="0"/>
              <a:t>April 19</a:t>
            </a:r>
            <a:r>
              <a:rPr lang="en-US" baseline="30000" dirty="0" smtClean="0"/>
              <a:t>th</a:t>
            </a:r>
            <a:r>
              <a:rPr lang="en-US" dirty="0" smtClean="0"/>
              <a:t> – April 30th</a:t>
            </a:r>
            <a:endParaRPr lang="ru-RU" dirty="0"/>
          </a:p>
        </p:txBody>
      </p:sp>
    </p:spTree>
    <p:extLst>
      <p:ext uri="{BB962C8B-B14F-4D97-AF65-F5344CB8AC3E}">
        <p14:creationId xmlns:p14="http://schemas.microsoft.com/office/powerpoint/2010/main" val="1056537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from FYS or EC</a:t>
            </a:r>
            <a:endParaRPr lang="ru-RU" dirty="0"/>
          </a:p>
        </p:txBody>
      </p:sp>
      <p:sp>
        <p:nvSpPr>
          <p:cNvPr id="3" name="Content Placeholder 2"/>
          <p:cNvSpPr>
            <a:spLocks noGrp="1"/>
          </p:cNvSpPr>
          <p:nvPr>
            <p:ph idx="1"/>
          </p:nvPr>
        </p:nvSpPr>
        <p:spPr>
          <a:xfrm>
            <a:off x="1187624" y="1600200"/>
            <a:ext cx="6984776" cy="4525963"/>
          </a:xfrm>
        </p:spPr>
        <p:txBody>
          <a:bodyPr/>
          <a:lstStyle/>
          <a:p>
            <a:r>
              <a:rPr lang="en-US" dirty="0" smtClean="0"/>
              <a:t>Starting from Spring 2021 FYS and EC can be taken separately in the case if a student fails one of the courses. </a:t>
            </a:r>
          </a:p>
          <a:p>
            <a:endParaRPr lang="en-US" dirty="0" smtClean="0"/>
          </a:p>
          <a:p>
            <a:r>
              <a:rPr lang="en-US" dirty="0" smtClean="0"/>
              <a:t>For example: If a student fails FYS I in Spring semester, but got a passing grade from EC I, a student can continue taking EC II in Fall semester, but register to FYS I again. </a:t>
            </a:r>
            <a:endParaRPr lang="ru-RU" dirty="0"/>
          </a:p>
        </p:txBody>
      </p:sp>
    </p:spTree>
    <p:extLst>
      <p:ext uri="{BB962C8B-B14F-4D97-AF65-F5344CB8AC3E}">
        <p14:creationId xmlns:p14="http://schemas.microsoft.com/office/powerpoint/2010/main" val="2144365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Second Year Seminar</a:t>
            </a:r>
            <a:endParaRPr lang="en-US" dirty="0">
              <a:solidFill>
                <a:schemeClr val="bg1"/>
              </a:solidFill>
            </a:endParaRPr>
          </a:p>
        </p:txBody>
      </p:sp>
      <p:sp>
        <p:nvSpPr>
          <p:cNvPr id="3" name="Content Placeholder 2"/>
          <p:cNvSpPr>
            <a:spLocks noGrp="1"/>
          </p:cNvSpPr>
          <p:nvPr>
            <p:ph idx="1"/>
          </p:nvPr>
        </p:nvSpPr>
        <p:spPr>
          <a:xfrm>
            <a:off x="1043608" y="1988840"/>
            <a:ext cx="7653536" cy="3600400"/>
          </a:xfrm>
        </p:spPr>
        <p:txBody>
          <a:bodyPr>
            <a:normAutofit fontScale="92500" lnSpcReduction="20000"/>
          </a:bodyPr>
          <a:lstStyle/>
          <a:p>
            <a:r>
              <a:rPr lang="en-US" dirty="0">
                <a:solidFill>
                  <a:srgbClr val="FF0000"/>
                </a:solidFill>
              </a:rPr>
              <a:t>DO NOT AND CANNOT TAKE SYS </a:t>
            </a:r>
            <a:r>
              <a:rPr lang="en-US" dirty="0" smtClean="0">
                <a:solidFill>
                  <a:srgbClr val="FF0000"/>
                </a:solidFill>
              </a:rPr>
              <a:t>AT A </a:t>
            </a:r>
            <a:r>
              <a:rPr lang="en-US" dirty="0">
                <a:solidFill>
                  <a:srgbClr val="FF0000"/>
                </a:solidFill>
              </a:rPr>
              <a:t>FRESHMEN YEAR</a:t>
            </a:r>
          </a:p>
          <a:p>
            <a:endParaRPr lang="en-US" dirty="0" smtClean="0"/>
          </a:p>
          <a:p>
            <a:r>
              <a:rPr lang="en-US" dirty="0" smtClean="0"/>
              <a:t>You can take SYS, only if you have covered FYS I&amp; EC I &amp; FYS II &amp; EC II</a:t>
            </a:r>
          </a:p>
          <a:p>
            <a:r>
              <a:rPr lang="en-US" dirty="0" smtClean="0"/>
              <a:t>Second Year Seminar (SYS) is </a:t>
            </a:r>
            <a:r>
              <a:rPr lang="en-US" dirty="0"/>
              <a:t>a </a:t>
            </a:r>
            <a:r>
              <a:rPr lang="en-US" dirty="0" smtClean="0"/>
              <a:t>Liberal Arts course based on the continuation of the First </a:t>
            </a:r>
            <a:r>
              <a:rPr lang="en-US" dirty="0"/>
              <a:t>Year </a:t>
            </a:r>
            <a:r>
              <a:rPr lang="en-US" dirty="0" smtClean="0"/>
              <a:t>Seminar and English Composition. It is a requirement.</a:t>
            </a:r>
          </a:p>
          <a:p>
            <a:r>
              <a:rPr lang="en-US" dirty="0"/>
              <a:t>SYS courses are </a:t>
            </a:r>
            <a:r>
              <a:rPr lang="en-US" dirty="0" smtClean="0"/>
              <a:t>interdisciplinary </a:t>
            </a:r>
            <a:r>
              <a:rPr lang="en-US" dirty="0"/>
              <a:t>in nature yet focused enough to fulfill </a:t>
            </a:r>
            <a:r>
              <a:rPr lang="en-US" dirty="0" smtClean="0"/>
              <a:t>General </a:t>
            </a:r>
            <a:r>
              <a:rPr lang="en-US" dirty="0"/>
              <a:t>Education requirements. </a:t>
            </a:r>
            <a:endParaRPr lang="en-US" dirty="0" smtClean="0"/>
          </a:p>
          <a:p>
            <a:pPr lvl="1"/>
            <a:r>
              <a:rPr lang="en-US" dirty="0"/>
              <a:t>For example: “Technology and </a:t>
            </a:r>
            <a:r>
              <a:rPr lang="en-US" dirty="0" smtClean="0"/>
              <a:t>Culture,” CODE</a:t>
            </a:r>
            <a:r>
              <a:rPr lang="en-US" dirty="0"/>
              <a:t>: HUM/ART/SYS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15708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Requirements</a:t>
            </a:r>
            <a:endParaRPr lang="ru-RU" dirty="0"/>
          </a:p>
        </p:txBody>
      </p:sp>
      <p:sp>
        <p:nvSpPr>
          <p:cNvPr id="3" name="Content Placeholder 2"/>
          <p:cNvSpPr>
            <a:spLocks noGrp="1"/>
          </p:cNvSpPr>
          <p:nvPr>
            <p:ph idx="1"/>
          </p:nvPr>
        </p:nvSpPr>
        <p:spPr>
          <a:xfrm>
            <a:off x="457200" y="1628800"/>
            <a:ext cx="8229600" cy="4497363"/>
          </a:xfrm>
        </p:spPr>
        <p:txBody>
          <a:bodyPr>
            <a:normAutofit/>
          </a:bodyPr>
          <a:lstStyle/>
          <a:p>
            <a:pPr marL="0" indent="0">
              <a:buNone/>
            </a:pPr>
            <a:endParaRPr lang="en-US" dirty="0" smtClean="0"/>
          </a:p>
          <a:p>
            <a:r>
              <a:rPr lang="en-US" dirty="0" smtClean="0"/>
              <a:t>According to the AUCA/BARD requirements, all students must take 12 credits (two 6 credit courses) of MATH to earn a Bard diploma and the Kyrgyz State diploma</a:t>
            </a:r>
          </a:p>
          <a:p>
            <a:pPr marL="0" indent="0">
              <a:buNone/>
            </a:pPr>
            <a:endParaRPr lang="en-US" dirty="0" smtClean="0"/>
          </a:p>
          <a:p>
            <a:r>
              <a:rPr lang="en-US" dirty="0" smtClean="0"/>
              <a:t>Students of AMI, BA, ECO, EMSD, LAS-SE and SFW should NOT take General Education math courses</a:t>
            </a:r>
          </a:p>
          <a:p>
            <a:pPr lvl="1"/>
            <a:r>
              <a:rPr lang="en-US" dirty="0" smtClean="0"/>
              <a:t>These majors will fulfill MATH requirements as part of their program checklist.</a:t>
            </a:r>
          </a:p>
          <a:p>
            <a:pPr lvl="1"/>
            <a:endParaRPr lang="en-US" dirty="0" smtClean="0"/>
          </a:p>
          <a:p>
            <a:pPr marL="0" indent="0">
              <a:buNone/>
            </a:pPr>
            <a:endParaRPr lang="en-US" dirty="0"/>
          </a:p>
        </p:txBody>
      </p:sp>
    </p:spTree>
    <p:extLst>
      <p:ext uri="{BB962C8B-B14F-4D97-AF65-F5344CB8AC3E}">
        <p14:creationId xmlns:p14="http://schemas.microsoft.com/office/powerpoint/2010/main" val="189767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err="1" smtClean="0">
                <a:latin typeface="Bodoni MT Condensed" pitchFamily="18" charset="0"/>
                <a:cs typeface="Times New Roman" pitchFamily="18" charset="0"/>
              </a:rPr>
              <a:t>Gen</a:t>
            </a:r>
            <a:r>
              <a:rPr lang="en-US" smtClean="0">
                <a:latin typeface="Bodoni MT Condensed" pitchFamily="18" charset="0"/>
                <a:cs typeface="Times New Roman" pitchFamily="18" charset="0"/>
              </a:rPr>
              <a:t>. Ed</a:t>
            </a:r>
            <a:r>
              <a:rPr lang="en-US" dirty="0" smtClean="0">
                <a:latin typeface="Bodoni MT Condensed" pitchFamily="18" charset="0"/>
                <a:cs typeface="Times New Roman" pitchFamily="18" charset="0"/>
              </a:rPr>
              <a:t>. Math Courses</a:t>
            </a:r>
            <a:endParaRPr lang="ru-RU" dirty="0" smtClean="0">
              <a:solidFill>
                <a:srgbClr val="FF0000"/>
              </a:solidFill>
              <a:latin typeface="Times New Roman" pitchFamily="18" charset="0"/>
              <a:cs typeface="Times New Roman" pitchFamily="18" charset="0"/>
            </a:endParaRPr>
          </a:p>
        </p:txBody>
      </p:sp>
      <p:sp>
        <p:nvSpPr>
          <p:cNvPr id="18435" name="Content Placeholder 2"/>
          <p:cNvSpPr>
            <a:spLocks noGrp="1"/>
          </p:cNvSpPr>
          <p:nvPr>
            <p:ph idx="1"/>
          </p:nvPr>
        </p:nvSpPr>
        <p:spPr/>
        <p:txBody>
          <a:bodyPr>
            <a:normAutofit fontScale="92500" lnSpcReduction="10000"/>
          </a:bodyPr>
          <a:lstStyle/>
          <a:p>
            <a:r>
              <a:rPr lang="en-US" dirty="0" smtClean="0">
                <a:latin typeface="Franklin Gothic Book" pitchFamily="34" charset="0"/>
                <a:cs typeface="Times New Roman" pitchFamily="18" charset="0"/>
              </a:rPr>
              <a:t>The General Education Department offers the following MATH courses that fulfill one of the Gen Ed Requirements: </a:t>
            </a:r>
          </a:p>
          <a:p>
            <a:pPr marL="800100" lvl="2" indent="0">
              <a:buNone/>
            </a:pPr>
            <a:endParaRPr lang="en-US" dirty="0" smtClean="0">
              <a:solidFill>
                <a:schemeClr val="tx1"/>
              </a:solidFill>
              <a:latin typeface="Franklin Gothic Book" pitchFamily="34" charset="0"/>
              <a:cs typeface="Times New Roman" pitchFamily="18" charset="0"/>
            </a:endParaRPr>
          </a:p>
          <a:p>
            <a:pPr marL="1085850" lvl="2" indent="-285750"/>
            <a:r>
              <a:rPr lang="en-US" i="1" u="sng" dirty="0" smtClean="0">
                <a:solidFill>
                  <a:schemeClr val="tx1"/>
                </a:solidFill>
                <a:latin typeface="Franklin Gothic Book" pitchFamily="34" charset="0"/>
                <a:cs typeface="Times New Roman" pitchFamily="18" charset="0"/>
              </a:rPr>
              <a:t>Introduction to Contemporary Mathematics I (Rus.)</a:t>
            </a:r>
          </a:p>
          <a:p>
            <a:pPr marL="1085850" lvl="2" indent="-285750"/>
            <a:r>
              <a:rPr lang="en-US" i="1" u="sng" dirty="0" smtClean="0">
                <a:solidFill>
                  <a:schemeClr val="tx1"/>
                </a:solidFill>
                <a:latin typeface="Franklin Gothic Book" pitchFamily="34" charset="0"/>
                <a:cs typeface="Times New Roman" pitchFamily="18" charset="0"/>
              </a:rPr>
              <a:t>Introduction to Probability and Statistics (Eng., Rus.)*</a:t>
            </a:r>
          </a:p>
          <a:p>
            <a:pPr marL="1085850" lvl="2" indent="-285750"/>
            <a:r>
              <a:rPr lang="en-US" i="1" u="sng" dirty="0" smtClean="0">
                <a:solidFill>
                  <a:schemeClr val="tx1"/>
                </a:solidFill>
                <a:latin typeface="Franklin Gothic Book" pitchFamily="34" charset="0"/>
                <a:cs typeface="Times New Roman" pitchFamily="18" charset="0"/>
              </a:rPr>
              <a:t>Math </a:t>
            </a:r>
            <a:r>
              <a:rPr lang="en-US" i="1" u="sng" dirty="0">
                <a:solidFill>
                  <a:schemeClr val="tx1"/>
                </a:solidFill>
                <a:latin typeface="Franklin Gothic Book" pitchFamily="34" charset="0"/>
                <a:cs typeface="Times New Roman" pitchFamily="18" charset="0"/>
              </a:rPr>
              <a:t>for Life </a:t>
            </a:r>
            <a:r>
              <a:rPr lang="en-US" i="1" u="sng" dirty="0" smtClean="0">
                <a:solidFill>
                  <a:schemeClr val="tx1"/>
                </a:solidFill>
                <a:latin typeface="Franklin Gothic Book" pitchFamily="34" charset="0"/>
                <a:cs typeface="Times New Roman" pitchFamily="18" charset="0"/>
              </a:rPr>
              <a:t>I (Eng.) </a:t>
            </a:r>
            <a:endParaRPr lang="en-US" i="1" u="sng" dirty="0">
              <a:solidFill>
                <a:schemeClr val="tx1"/>
              </a:solidFill>
              <a:latin typeface="Franklin Gothic Book" pitchFamily="34" charset="0"/>
              <a:cs typeface="Times New Roman" pitchFamily="18" charset="0"/>
            </a:endParaRPr>
          </a:p>
          <a:p>
            <a:pPr marL="1085850" lvl="2" indent="-285750"/>
            <a:r>
              <a:rPr lang="en-US" i="1" u="sng" dirty="0" smtClean="0">
                <a:solidFill>
                  <a:schemeClr val="tx1"/>
                </a:solidFill>
              </a:rPr>
              <a:t>Make-It-Yourself Mathematics</a:t>
            </a:r>
            <a:endParaRPr lang="en-US" sz="3600" i="1" u="sng" dirty="0" smtClean="0">
              <a:solidFill>
                <a:schemeClr val="tx1"/>
              </a:solidFill>
              <a:latin typeface="Times New Roman"/>
              <a:cs typeface="Times New Roman"/>
              <a:sym typeface="Times New Roman"/>
            </a:endParaRPr>
          </a:p>
          <a:p>
            <a:pPr marL="1085850" lvl="2" indent="-285750"/>
            <a:r>
              <a:rPr lang="en-US" i="1" u="sng" dirty="0" smtClean="0">
                <a:solidFill>
                  <a:schemeClr val="tx1"/>
                </a:solidFill>
              </a:rPr>
              <a:t>Cultures </a:t>
            </a:r>
            <a:r>
              <a:rPr lang="en-US" i="1" u="sng" dirty="0">
                <a:solidFill>
                  <a:schemeClr val="tx1"/>
                </a:solidFill>
              </a:rPr>
              <a:t>of </a:t>
            </a:r>
            <a:r>
              <a:rPr lang="en-US" i="1" u="sng" dirty="0" smtClean="0">
                <a:solidFill>
                  <a:schemeClr val="tx1"/>
                </a:solidFill>
              </a:rPr>
              <a:t>Mathematics</a:t>
            </a:r>
          </a:p>
          <a:p>
            <a:pPr marL="1085850" lvl="2" indent="-285750"/>
            <a:r>
              <a:rPr lang="en-US" i="1" u="sng" dirty="0" smtClean="0">
                <a:solidFill>
                  <a:schemeClr val="tx1"/>
                </a:solidFill>
              </a:rPr>
              <a:t>Reason </a:t>
            </a:r>
            <a:r>
              <a:rPr lang="en-US" i="1" u="sng" dirty="0">
                <a:solidFill>
                  <a:schemeClr val="tx1"/>
                </a:solidFill>
              </a:rPr>
              <a:t>and Argue Better: Logic in Proof and </a:t>
            </a:r>
            <a:r>
              <a:rPr lang="en-US" i="1" u="sng" dirty="0" smtClean="0">
                <a:solidFill>
                  <a:schemeClr val="tx1"/>
                </a:solidFill>
              </a:rPr>
              <a:t>Argument</a:t>
            </a:r>
          </a:p>
          <a:p>
            <a:pPr marL="1085850" lvl="2" indent="-285750"/>
            <a:r>
              <a:rPr lang="en-US" i="1" u="sng" dirty="0" smtClean="0">
                <a:solidFill>
                  <a:schemeClr val="tx1"/>
                </a:solidFill>
              </a:rPr>
              <a:t>Storytelling </a:t>
            </a:r>
            <a:r>
              <a:rPr lang="en-US" i="1" u="sng" dirty="0">
                <a:solidFill>
                  <a:schemeClr val="tx1"/>
                </a:solidFill>
              </a:rPr>
              <a:t>with </a:t>
            </a:r>
            <a:r>
              <a:rPr lang="en-US" i="1" u="sng" dirty="0" smtClean="0">
                <a:solidFill>
                  <a:schemeClr val="tx1"/>
                </a:solidFill>
              </a:rPr>
              <a:t>Statistics</a:t>
            </a:r>
          </a:p>
          <a:p>
            <a:pPr marL="1085850" lvl="2" indent="-285750"/>
            <a:r>
              <a:rPr lang="en-US" i="1" u="sng" dirty="0" smtClean="0">
                <a:solidFill>
                  <a:schemeClr val="tx1"/>
                </a:solidFill>
              </a:rPr>
              <a:t>R </a:t>
            </a:r>
            <a:r>
              <a:rPr lang="en-US" i="1" u="sng" dirty="0">
                <a:solidFill>
                  <a:schemeClr val="tx1"/>
                </a:solidFill>
              </a:rPr>
              <a:t>Programming for the Humanities </a:t>
            </a:r>
          </a:p>
          <a:p>
            <a:pPr marL="800100" lvl="2" indent="0">
              <a:buNone/>
            </a:pPr>
            <a:endParaRPr lang="en-US" dirty="0" smtClean="0">
              <a:solidFill>
                <a:srgbClr val="FF0000"/>
              </a:solidFill>
              <a:latin typeface="Franklin Gothic Book" pitchFamily="34" charset="0"/>
              <a:cs typeface="Times New Roman" pitchFamily="18" charset="0"/>
            </a:endParaRPr>
          </a:p>
          <a:p>
            <a:pPr marL="800100" lvl="2" indent="0">
              <a:buNone/>
            </a:pPr>
            <a:endParaRPr lang="en-US" dirty="0">
              <a:latin typeface="Franklin Gothic Book" pitchFamily="34" charset="0"/>
              <a:cs typeface="Times New Roman" pitchFamily="18" charset="0"/>
            </a:endParaRPr>
          </a:p>
          <a:p>
            <a:pPr marL="800100" lvl="2" indent="0">
              <a:buNone/>
            </a:pPr>
            <a:endParaRPr lang="en-US" sz="1400" i="1" dirty="0" smtClean="0">
              <a:latin typeface="Franklin Gothic Book" pitchFamily="34" charset="0"/>
              <a:cs typeface="Times New Roman" pitchFamily="18" charset="0"/>
            </a:endParaRPr>
          </a:p>
          <a:p>
            <a:pPr marL="800100" lvl="2" indent="0">
              <a:buNone/>
            </a:pPr>
            <a:r>
              <a:rPr lang="en-US" sz="1400" i="1" dirty="0" smtClean="0">
                <a:latin typeface="Franklin Gothic Book" pitchFamily="34" charset="0"/>
                <a:cs typeface="Times New Roman" pitchFamily="18" charset="0"/>
              </a:rPr>
              <a:t>*Please pay attention to the language of instruction </a:t>
            </a:r>
            <a:endParaRPr lang="ru-RU" sz="1400" i="1" dirty="0" smtClean="0">
              <a:latin typeface="Franklin Gothic Book" pitchFamily="34" charset="0"/>
              <a:cs typeface="Times New Roman" pitchFamily="18" charset="0"/>
            </a:endParaRPr>
          </a:p>
        </p:txBody>
      </p:sp>
    </p:spTree>
    <p:extLst>
      <p:ext uri="{BB962C8B-B14F-4D97-AF65-F5344CB8AC3E}">
        <p14:creationId xmlns:p14="http://schemas.microsoft.com/office/powerpoint/2010/main" val="2285231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sz="3200" dirty="0" smtClean="0">
                <a:latin typeface="Bodoni MT Condensed" pitchFamily="18" charset="0"/>
                <a:cs typeface="Times New Roman" pitchFamily="18" charset="0"/>
              </a:rPr>
              <a:t>Math Requirements for transferring to BA, ECO, AMI or SFW</a:t>
            </a:r>
            <a:endParaRPr lang="ru-RU" sz="3200" dirty="0" smtClean="0">
              <a:latin typeface="Times New Roman" pitchFamily="18" charset="0"/>
              <a:cs typeface="Times New Roman" pitchFamily="18" charset="0"/>
            </a:endParaRPr>
          </a:p>
        </p:txBody>
      </p:sp>
      <p:sp>
        <p:nvSpPr>
          <p:cNvPr id="19459" name="Content Placeholder 2"/>
          <p:cNvSpPr>
            <a:spLocks noGrp="1"/>
          </p:cNvSpPr>
          <p:nvPr>
            <p:ph idx="1"/>
          </p:nvPr>
        </p:nvSpPr>
        <p:spPr>
          <a:xfrm>
            <a:off x="457200" y="1700808"/>
            <a:ext cx="8229600" cy="4425355"/>
          </a:xfrm>
        </p:spPr>
        <p:txBody>
          <a:bodyPr>
            <a:normAutofit/>
          </a:bodyPr>
          <a:lstStyle/>
          <a:p>
            <a:r>
              <a:rPr lang="en-US" dirty="0" smtClean="0">
                <a:cs typeface="Times New Roman" pitchFamily="18" charset="0"/>
              </a:rPr>
              <a:t>First year students in </a:t>
            </a:r>
            <a:r>
              <a:rPr lang="en-US" b="1" dirty="0" smtClean="0">
                <a:cs typeface="Times New Roman" pitchFamily="18" charset="0"/>
              </a:rPr>
              <a:t>ANTH, ES, IBL, ICP, JMC, </a:t>
            </a:r>
            <a:r>
              <a:rPr lang="en-US" b="1" dirty="0" smtClean="0">
                <a:solidFill>
                  <a:schemeClr val="tx1"/>
                </a:solidFill>
                <a:cs typeface="Times New Roman" pitchFamily="18" charset="0"/>
              </a:rPr>
              <a:t>LAS, </a:t>
            </a:r>
            <a:r>
              <a:rPr lang="en-US" b="1" dirty="0" smtClean="0">
                <a:cs typeface="Times New Roman" pitchFamily="18" charset="0"/>
              </a:rPr>
              <a:t>PSY, SOC, TV, GEO</a:t>
            </a:r>
            <a:r>
              <a:rPr lang="en-US" dirty="0" smtClean="0">
                <a:cs typeface="Times New Roman" pitchFamily="18" charset="0"/>
              </a:rPr>
              <a:t> departments </a:t>
            </a:r>
            <a:r>
              <a:rPr lang="en-US" b="1" dirty="0" smtClean="0">
                <a:cs typeface="Times New Roman" pitchFamily="18" charset="0"/>
              </a:rPr>
              <a:t>who want to transfer to BA </a:t>
            </a:r>
            <a:r>
              <a:rPr lang="en-US" dirty="0" smtClean="0">
                <a:cs typeface="Times New Roman" pitchFamily="18" charset="0"/>
              </a:rPr>
              <a:t>should enroll in </a:t>
            </a:r>
            <a:r>
              <a:rPr lang="en-US" b="1" i="1" u="sng" dirty="0" smtClean="0">
                <a:solidFill>
                  <a:srgbClr val="FF0000"/>
                </a:solidFill>
                <a:cs typeface="Times New Roman" pitchFamily="18" charset="0"/>
              </a:rPr>
              <a:t>Introduction to Contemporary Mathematic </a:t>
            </a:r>
            <a:r>
              <a:rPr lang="en-US" b="1" i="1" u="sng" dirty="0">
                <a:solidFill>
                  <a:srgbClr val="FF0000"/>
                </a:solidFill>
                <a:cs typeface="Times New Roman" pitchFamily="18" charset="0"/>
              </a:rPr>
              <a:t>I or </a:t>
            </a:r>
            <a:r>
              <a:rPr lang="en-US" b="1" i="1" u="sng" dirty="0">
                <a:solidFill>
                  <a:srgbClr val="FF0000"/>
                </a:solidFill>
              </a:rPr>
              <a:t>Mathematics for business and economics I </a:t>
            </a:r>
            <a:r>
              <a:rPr lang="en-US" dirty="0" smtClean="0">
                <a:cs typeface="Times New Roman" pitchFamily="18" charset="0"/>
              </a:rPr>
              <a:t>.</a:t>
            </a:r>
          </a:p>
          <a:p>
            <a:r>
              <a:rPr lang="en-US" dirty="0" smtClean="0">
                <a:cs typeface="Times New Roman" pitchFamily="18" charset="0"/>
              </a:rPr>
              <a:t>To be eligible to transfer, students must receive a final grade of B+ or higher.</a:t>
            </a:r>
          </a:p>
          <a:p>
            <a:r>
              <a:rPr lang="en-US" dirty="0">
                <a:cs typeface="Times New Roman" pitchFamily="18" charset="0"/>
              </a:rPr>
              <a:t>First year students in </a:t>
            </a:r>
            <a:r>
              <a:rPr lang="en-US" b="1" dirty="0">
                <a:cs typeface="Times New Roman" pitchFamily="18" charset="0"/>
              </a:rPr>
              <a:t>ANTH, ES, IBL, ICP, JMC, LAS, PSY, SOC, </a:t>
            </a:r>
            <a:r>
              <a:rPr lang="en-US" b="1" dirty="0" smtClean="0">
                <a:cs typeface="Times New Roman" pitchFamily="18" charset="0"/>
              </a:rPr>
              <a:t>TV</a:t>
            </a:r>
            <a:r>
              <a:rPr lang="en-US" dirty="0" smtClean="0">
                <a:cs typeface="Times New Roman" pitchFamily="18" charset="0"/>
              </a:rPr>
              <a:t>, </a:t>
            </a:r>
            <a:r>
              <a:rPr lang="en-US" b="1" dirty="0" smtClean="0">
                <a:cs typeface="Times New Roman" pitchFamily="18" charset="0"/>
              </a:rPr>
              <a:t>GEO</a:t>
            </a:r>
            <a:r>
              <a:rPr lang="en-US" dirty="0" smtClean="0">
                <a:cs typeface="Times New Roman" pitchFamily="18" charset="0"/>
              </a:rPr>
              <a:t> </a:t>
            </a:r>
            <a:r>
              <a:rPr lang="en-US" dirty="0">
                <a:cs typeface="Times New Roman" pitchFamily="18" charset="0"/>
              </a:rPr>
              <a:t>departments </a:t>
            </a:r>
            <a:r>
              <a:rPr lang="en-US" b="1" dirty="0">
                <a:cs typeface="Times New Roman" pitchFamily="18" charset="0"/>
              </a:rPr>
              <a:t>who want to transfer </a:t>
            </a:r>
            <a:r>
              <a:rPr lang="en-US" dirty="0" smtClean="0">
                <a:cs typeface="Times New Roman" pitchFamily="18" charset="0"/>
              </a:rPr>
              <a:t>to </a:t>
            </a:r>
            <a:r>
              <a:rPr lang="en-US" b="1" dirty="0" smtClean="0">
                <a:cs typeface="Times New Roman" pitchFamily="18" charset="0"/>
              </a:rPr>
              <a:t>ECO, AMI </a:t>
            </a:r>
            <a:r>
              <a:rPr lang="en-US" dirty="0" smtClean="0">
                <a:cs typeface="Times New Roman" pitchFamily="18" charset="0"/>
              </a:rPr>
              <a:t>or </a:t>
            </a:r>
            <a:r>
              <a:rPr lang="en-US" b="1" dirty="0" smtClean="0">
                <a:cs typeface="Times New Roman" pitchFamily="18" charset="0"/>
              </a:rPr>
              <a:t>SFW </a:t>
            </a:r>
            <a:r>
              <a:rPr lang="en-US" dirty="0" smtClean="0">
                <a:cs typeface="Times New Roman" pitchFamily="18" charset="0"/>
              </a:rPr>
              <a:t>should </a:t>
            </a:r>
            <a:r>
              <a:rPr lang="en-US" dirty="0">
                <a:cs typeface="Times New Roman" pitchFamily="18" charset="0"/>
              </a:rPr>
              <a:t>enroll in </a:t>
            </a:r>
            <a:r>
              <a:rPr lang="en-US" b="1" i="1" u="sng" dirty="0" smtClean="0">
                <a:solidFill>
                  <a:srgbClr val="FF0000"/>
                </a:solidFill>
                <a:cs typeface="Times New Roman" pitchFamily="18" charset="0"/>
              </a:rPr>
              <a:t>Linear Algebra and Geometry </a:t>
            </a:r>
            <a:r>
              <a:rPr lang="en-US" dirty="0" smtClean="0">
                <a:cs typeface="Times New Roman" pitchFamily="18" charset="0"/>
              </a:rPr>
              <a:t>for ECO/AMI or SFW course.</a:t>
            </a:r>
          </a:p>
          <a:p>
            <a:endParaRPr lang="en-US" sz="2800" dirty="0" smtClean="0">
              <a:cs typeface="Times New Roman" pitchFamily="18" charset="0"/>
            </a:endParaRPr>
          </a:p>
        </p:txBody>
      </p:sp>
    </p:spTree>
    <p:extLst>
      <p:ext uri="{BB962C8B-B14F-4D97-AF65-F5344CB8AC3E}">
        <p14:creationId xmlns:p14="http://schemas.microsoft.com/office/powerpoint/2010/main" val="1003950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Math courses for PSY, SOC, JMC and TCMA</a:t>
            </a:r>
            <a:endParaRPr lang="ru-RU" sz="3600" dirty="0"/>
          </a:p>
        </p:txBody>
      </p:sp>
      <p:sp>
        <p:nvSpPr>
          <p:cNvPr id="3" name="Content Placeholder 2"/>
          <p:cNvSpPr>
            <a:spLocks noGrp="1"/>
          </p:cNvSpPr>
          <p:nvPr>
            <p:ph idx="1"/>
          </p:nvPr>
        </p:nvSpPr>
        <p:spPr>
          <a:xfrm>
            <a:off x="457200" y="1628800"/>
            <a:ext cx="8229600" cy="4497363"/>
          </a:xfrm>
        </p:spPr>
        <p:txBody>
          <a:bodyPr/>
          <a:lstStyle/>
          <a:p>
            <a:r>
              <a:rPr lang="en-US" dirty="0">
                <a:cs typeface="Times New Roman" pitchFamily="18" charset="0"/>
              </a:rPr>
              <a:t>Students from</a:t>
            </a:r>
            <a:r>
              <a:rPr lang="en-US" b="1" dirty="0">
                <a:cs typeface="Times New Roman" pitchFamily="18" charset="0"/>
              </a:rPr>
              <a:t> </a:t>
            </a:r>
            <a:r>
              <a:rPr lang="en-US" b="1" dirty="0" smtClean="0">
                <a:cs typeface="Times New Roman" pitchFamily="18" charset="0"/>
              </a:rPr>
              <a:t>PSY</a:t>
            </a:r>
            <a:r>
              <a:rPr lang="en-US" dirty="0" smtClean="0">
                <a:cs typeface="Times New Roman" pitchFamily="18" charset="0"/>
              </a:rPr>
              <a:t>, </a:t>
            </a:r>
            <a:r>
              <a:rPr lang="en-US" b="1" dirty="0" smtClean="0">
                <a:cs typeface="Times New Roman" pitchFamily="18" charset="0"/>
              </a:rPr>
              <a:t>SOC</a:t>
            </a:r>
            <a:r>
              <a:rPr lang="en-US" dirty="0" smtClean="0">
                <a:cs typeface="Times New Roman" pitchFamily="18" charset="0"/>
              </a:rPr>
              <a:t>, </a:t>
            </a:r>
            <a:r>
              <a:rPr lang="en-US" b="1" dirty="0" smtClean="0">
                <a:cs typeface="Times New Roman" pitchFamily="18" charset="0"/>
              </a:rPr>
              <a:t>JMC</a:t>
            </a:r>
            <a:r>
              <a:rPr lang="en-US" dirty="0" smtClean="0">
                <a:cs typeface="Times New Roman" pitchFamily="18" charset="0"/>
              </a:rPr>
              <a:t> and </a:t>
            </a:r>
            <a:r>
              <a:rPr lang="en-US" b="1" dirty="0" smtClean="0">
                <a:cs typeface="Times New Roman" pitchFamily="18" charset="0"/>
              </a:rPr>
              <a:t>TCMA</a:t>
            </a:r>
            <a:r>
              <a:rPr lang="en-US" dirty="0" smtClean="0">
                <a:cs typeface="Times New Roman" pitchFamily="18" charset="0"/>
              </a:rPr>
              <a:t> departments </a:t>
            </a:r>
            <a:r>
              <a:rPr lang="en-US" dirty="0">
                <a:cs typeface="Times New Roman" pitchFamily="18" charset="0"/>
              </a:rPr>
              <a:t>should take </a:t>
            </a:r>
            <a:r>
              <a:rPr lang="en-US" b="1" i="1" u="sng" dirty="0">
                <a:solidFill>
                  <a:srgbClr val="FF0000"/>
                </a:solidFill>
                <a:cs typeface="Times New Roman" pitchFamily="18" charset="0"/>
              </a:rPr>
              <a:t>Introduction to Probability and Statistics </a:t>
            </a:r>
            <a:r>
              <a:rPr lang="en-US" dirty="0" smtClean="0">
                <a:cs typeface="Times New Roman" pitchFamily="18" charset="0"/>
              </a:rPr>
              <a:t>at their Freshman or Sophomore </a:t>
            </a:r>
            <a:r>
              <a:rPr lang="en-US" dirty="0">
                <a:cs typeface="Times New Roman" pitchFamily="18" charset="0"/>
              </a:rPr>
              <a:t>year. </a:t>
            </a:r>
            <a:r>
              <a:rPr lang="en-US" dirty="0" smtClean="0">
                <a:cs typeface="Times New Roman" pitchFamily="18" charset="0"/>
              </a:rPr>
              <a:t>This prepares students to a more advanced </a:t>
            </a:r>
            <a:r>
              <a:rPr lang="en-US" dirty="0">
                <a:cs typeface="Times New Roman" pitchFamily="18" charset="0"/>
              </a:rPr>
              <a:t>quantitative </a:t>
            </a:r>
            <a:r>
              <a:rPr lang="en-US" dirty="0" smtClean="0">
                <a:cs typeface="Times New Roman" pitchFamily="18" charset="0"/>
              </a:rPr>
              <a:t>math course at Junior year. </a:t>
            </a:r>
          </a:p>
          <a:p>
            <a:r>
              <a:rPr lang="en-US" dirty="0" smtClean="0">
                <a:cs typeface="Times New Roman" pitchFamily="18" charset="0"/>
              </a:rPr>
              <a:t>The Junior year </a:t>
            </a:r>
            <a:r>
              <a:rPr lang="en-US" dirty="0" smtClean="0">
                <a:solidFill>
                  <a:srgbClr val="FF0000"/>
                </a:solidFill>
                <a:cs typeface="Times New Roman" pitchFamily="18" charset="0"/>
              </a:rPr>
              <a:t>quantitative math course </a:t>
            </a:r>
            <a:r>
              <a:rPr lang="en-US" dirty="0" smtClean="0">
                <a:cs typeface="Times New Roman" pitchFamily="18" charset="0"/>
              </a:rPr>
              <a:t>fulfills the second math requirement. </a:t>
            </a:r>
          </a:p>
          <a:p>
            <a:r>
              <a:rPr lang="en-US" dirty="0" smtClean="0">
                <a:cs typeface="Times New Roman" pitchFamily="18" charset="0"/>
              </a:rPr>
              <a:t>For example: Applied Social Statistics and SPSS</a:t>
            </a:r>
          </a:p>
          <a:p>
            <a:pPr marL="0" indent="0">
              <a:buNone/>
            </a:pPr>
            <a:endParaRPr lang="ru-RU" dirty="0"/>
          </a:p>
        </p:txBody>
      </p:sp>
    </p:spTree>
    <p:extLst>
      <p:ext uri="{BB962C8B-B14F-4D97-AF65-F5344CB8AC3E}">
        <p14:creationId xmlns:p14="http://schemas.microsoft.com/office/powerpoint/2010/main" val="345335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Autofit/>
          </a:bodyPr>
          <a:lstStyle/>
          <a:p>
            <a:r>
              <a:rPr lang="en-US" sz="3600" dirty="0" smtClean="0">
                <a:latin typeface="Bodoni MT Condensed" pitchFamily="18" charset="0"/>
                <a:cs typeface="Times New Roman" pitchFamily="18" charset="0"/>
              </a:rPr>
              <a:t>Math Requirements for ANTH, ES, ICP, JMC, LAS</a:t>
            </a:r>
            <a:endParaRPr lang="ru-RU" sz="36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62950" cy="4637088"/>
          </a:xfrm>
        </p:spPr>
        <p:txBody>
          <a:bodyPr/>
          <a:lstStyle/>
          <a:p>
            <a:pPr>
              <a:defRPr/>
            </a:pPr>
            <a:r>
              <a:rPr lang="en-US" dirty="0" smtClean="0">
                <a:cs typeface="Times New Roman" pitchFamily="18" charset="0"/>
              </a:rPr>
              <a:t>Students from </a:t>
            </a:r>
            <a:r>
              <a:rPr lang="en-US" b="1" dirty="0" smtClean="0">
                <a:cs typeface="Times New Roman" pitchFamily="18" charset="0"/>
              </a:rPr>
              <a:t>ANTH, ES, ICP, JMC, LAS </a:t>
            </a:r>
            <a:r>
              <a:rPr lang="en-US" dirty="0" smtClean="0">
                <a:cs typeface="Times New Roman" pitchFamily="18" charset="0"/>
              </a:rPr>
              <a:t>departments </a:t>
            </a:r>
            <a:r>
              <a:rPr lang="en-US" b="1" dirty="0" smtClean="0">
                <a:cs typeface="Times New Roman" pitchFamily="18" charset="0"/>
              </a:rPr>
              <a:t>who </a:t>
            </a:r>
            <a:r>
              <a:rPr lang="en-US" b="1" u="sng" dirty="0" smtClean="0">
                <a:cs typeface="Times New Roman" pitchFamily="18" charset="0"/>
              </a:rPr>
              <a:t>DO NOT </a:t>
            </a:r>
            <a:r>
              <a:rPr lang="en-US" b="1" dirty="0" smtClean="0">
                <a:cs typeface="Times New Roman" pitchFamily="18" charset="0"/>
              </a:rPr>
              <a:t>want to transfer</a:t>
            </a:r>
            <a:r>
              <a:rPr lang="en-US" dirty="0" smtClean="0">
                <a:cs typeface="Times New Roman" pitchFamily="18" charset="0"/>
              </a:rPr>
              <a:t> to BA, ECO, AMI or SFW should take two of the following courses:</a:t>
            </a:r>
          </a:p>
          <a:p>
            <a:pPr marL="0" indent="0">
              <a:buFont typeface="Arial" charset="0"/>
              <a:buNone/>
              <a:defRPr/>
            </a:pPr>
            <a:r>
              <a:rPr lang="en-US" dirty="0" smtClean="0">
                <a:cs typeface="Times New Roman" pitchFamily="18" charset="0"/>
              </a:rPr>
              <a:t>	a) Math for Life I </a:t>
            </a:r>
          </a:p>
          <a:p>
            <a:pPr marL="0" indent="0">
              <a:buFont typeface="Arial" charset="0"/>
              <a:buNone/>
              <a:defRPr/>
            </a:pPr>
            <a:r>
              <a:rPr lang="en-US" dirty="0">
                <a:cs typeface="Times New Roman" pitchFamily="18" charset="0"/>
              </a:rPr>
              <a:t>	</a:t>
            </a:r>
            <a:r>
              <a:rPr lang="en-US" dirty="0" smtClean="0">
                <a:cs typeface="Times New Roman" pitchFamily="18" charset="0"/>
              </a:rPr>
              <a:t>b) Introduction to Probability and Statistics </a:t>
            </a:r>
          </a:p>
          <a:p>
            <a:pPr marL="0" indent="0">
              <a:buFont typeface="Arial" charset="0"/>
              <a:buNone/>
              <a:defRPr/>
            </a:pPr>
            <a:r>
              <a:rPr lang="en-US" dirty="0">
                <a:cs typeface="Times New Roman" pitchFamily="18" charset="0"/>
              </a:rPr>
              <a:t>	</a:t>
            </a:r>
            <a:r>
              <a:rPr lang="en-US" dirty="0" smtClean="0">
                <a:cs typeface="Times New Roman" pitchFamily="18" charset="0"/>
              </a:rPr>
              <a:t>c) Introduction to Contemporary Mathematics I</a:t>
            </a:r>
            <a:endParaRPr lang="ru-RU" b="1" dirty="0">
              <a:cs typeface="Times New Roman" pitchFamily="18" charset="0"/>
            </a:endParaRPr>
          </a:p>
        </p:txBody>
      </p:sp>
    </p:spTree>
    <p:extLst>
      <p:ext uri="{BB962C8B-B14F-4D97-AF65-F5344CB8AC3E}">
        <p14:creationId xmlns:p14="http://schemas.microsoft.com/office/powerpoint/2010/main" val="3183182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611560" y="1484784"/>
            <a:ext cx="8229600" cy="4896544"/>
          </a:xfrm>
        </p:spPr>
        <p:txBody>
          <a:bodyPr>
            <a:normAutofit lnSpcReduction="10000"/>
          </a:bodyPr>
          <a:lstStyle/>
          <a:p>
            <a:pPr>
              <a:spcBef>
                <a:spcPts val="0"/>
              </a:spcBef>
              <a:buSzPts val="1800"/>
            </a:pPr>
            <a:r>
              <a:rPr lang="en-US" b="1" i="1" dirty="0" smtClean="0"/>
              <a:t>Students </a:t>
            </a:r>
            <a:r>
              <a:rPr lang="en-US" b="1" i="1" dirty="0"/>
              <a:t>should take 8 credits of Kyrgyz language and literature course:</a:t>
            </a:r>
          </a:p>
          <a:p>
            <a:pPr marL="0" lvl="0" indent="0">
              <a:spcBef>
                <a:spcPts val="0"/>
              </a:spcBef>
              <a:buSzPts val="1800"/>
              <a:buNone/>
            </a:pPr>
            <a:r>
              <a:rPr lang="en-US" dirty="0"/>
              <a:t>1. Kyrgyz Language and Literature I – 4 cr. </a:t>
            </a:r>
            <a:r>
              <a:rPr lang="en-US" dirty="0" smtClean="0"/>
              <a:t>Course (</a:t>
            </a:r>
            <a:r>
              <a:rPr lang="en-US" i="1" dirty="0" smtClean="0">
                <a:effectLst>
                  <a:outerShdw blurRad="38100" dist="38100" dir="2700000" algn="tl">
                    <a:srgbClr val="000000">
                      <a:alpha val="43137"/>
                    </a:srgbClr>
                  </a:outerShdw>
                </a:effectLst>
              </a:rPr>
              <a:t>lasts 2 </a:t>
            </a:r>
            <a:r>
              <a:rPr lang="en-US" i="1" dirty="0" smtClean="0">
                <a:effectLst>
                  <a:outerShdw blurRad="38100" dist="38100" dir="2700000" algn="tl">
                    <a:srgbClr val="000000">
                      <a:alpha val="43137"/>
                    </a:srgbClr>
                  </a:outerShdw>
                </a:effectLst>
              </a:rPr>
              <a:t>months and usually offered for Fall semester)</a:t>
            </a:r>
            <a:endParaRPr lang="en-US" i="1" dirty="0">
              <a:effectLst>
                <a:outerShdw blurRad="38100" dist="38100" dir="2700000" algn="tl">
                  <a:srgbClr val="000000">
                    <a:alpha val="43137"/>
                  </a:srgbClr>
                </a:outerShdw>
              </a:effectLst>
            </a:endParaRPr>
          </a:p>
          <a:p>
            <a:pPr marL="0" lvl="0" indent="0">
              <a:spcBef>
                <a:spcPts val="0"/>
              </a:spcBef>
              <a:buSzPts val="1800"/>
              <a:buNone/>
            </a:pPr>
            <a:r>
              <a:rPr lang="en-US" dirty="0"/>
              <a:t>2. Kyrgyz Language and Literature II – 4 cr. </a:t>
            </a:r>
            <a:r>
              <a:rPr lang="en-US" i="1" dirty="0">
                <a:effectLst>
                  <a:outerShdw blurRad="38100" dist="38100" dir="2700000" algn="tl">
                    <a:srgbClr val="000000">
                      <a:alpha val="43137"/>
                    </a:srgbClr>
                  </a:outerShdw>
                </a:effectLst>
              </a:rPr>
              <a:t>c</a:t>
            </a:r>
            <a:r>
              <a:rPr lang="en-US" i="1" dirty="0" smtClean="0">
                <a:effectLst>
                  <a:outerShdw blurRad="38100" dist="38100" dir="2700000" algn="tl">
                    <a:srgbClr val="000000">
                      <a:alpha val="43137"/>
                    </a:srgbClr>
                  </a:outerShdw>
                </a:effectLst>
              </a:rPr>
              <a:t>ourse usually offered for Spring semester</a:t>
            </a:r>
            <a:endParaRPr lang="en-US" i="1" dirty="0">
              <a:effectLst>
                <a:outerShdw blurRad="38100" dist="38100" dir="2700000" algn="tl">
                  <a:srgbClr val="000000">
                    <a:alpha val="43137"/>
                  </a:srgbClr>
                </a:outerShdw>
              </a:effectLst>
            </a:endParaRPr>
          </a:p>
          <a:p>
            <a:pPr marL="0" lvl="0" indent="0">
              <a:spcBef>
                <a:spcPts val="480"/>
              </a:spcBef>
              <a:buSzPts val="1800"/>
              <a:buNone/>
            </a:pPr>
            <a:r>
              <a:rPr lang="en-US" dirty="0"/>
              <a:t> </a:t>
            </a:r>
            <a:r>
              <a:rPr lang="en-US" b="1" dirty="0"/>
              <a:t>AND</a:t>
            </a:r>
            <a:r>
              <a:rPr lang="en-US" dirty="0"/>
              <a:t> </a:t>
            </a:r>
            <a:r>
              <a:rPr lang="en-US" b="1" i="1" dirty="0"/>
              <a:t>4 credits of Russian Language </a:t>
            </a:r>
            <a:r>
              <a:rPr lang="en-US" b="1" i="1" dirty="0" smtClean="0"/>
              <a:t>course</a:t>
            </a:r>
            <a:r>
              <a:rPr lang="en-US" dirty="0"/>
              <a:t>:</a:t>
            </a:r>
          </a:p>
          <a:p>
            <a:pPr marL="0" lvl="0" indent="0">
              <a:spcBef>
                <a:spcPts val="480"/>
              </a:spcBef>
              <a:buSzPts val="1800"/>
              <a:buNone/>
            </a:pPr>
            <a:r>
              <a:rPr lang="en-US" dirty="0"/>
              <a:t>1. Russian language I – 2 cr. course </a:t>
            </a:r>
            <a:r>
              <a:rPr lang="en-US" i="1" dirty="0" smtClean="0">
                <a:effectLst>
                  <a:outerShdw blurRad="38100" dist="38100" dir="2700000" algn="tl">
                    <a:srgbClr val="000000">
                      <a:alpha val="43137"/>
                    </a:srgbClr>
                  </a:outerShdw>
                </a:effectLst>
              </a:rPr>
              <a:t>(lasts ONE </a:t>
            </a:r>
            <a:r>
              <a:rPr lang="en-US" i="1" dirty="0" smtClean="0">
                <a:effectLst>
                  <a:outerShdw blurRad="38100" dist="38100" dir="2700000" algn="tl">
                    <a:srgbClr val="000000">
                      <a:alpha val="43137"/>
                    </a:srgbClr>
                  </a:outerShdw>
                </a:effectLst>
              </a:rPr>
              <a:t>month usually offered for Fall semester)</a:t>
            </a:r>
            <a:endParaRPr lang="en-US" i="1" dirty="0">
              <a:effectLst>
                <a:outerShdw blurRad="38100" dist="38100" dir="2700000" algn="tl">
                  <a:srgbClr val="000000">
                    <a:alpha val="43137"/>
                  </a:srgbClr>
                </a:outerShdw>
              </a:effectLst>
            </a:endParaRPr>
          </a:p>
          <a:p>
            <a:pPr marL="0" lvl="0" indent="0">
              <a:spcBef>
                <a:spcPts val="480"/>
              </a:spcBef>
              <a:buSzPts val="1800"/>
              <a:buNone/>
            </a:pPr>
            <a:r>
              <a:rPr lang="en-US" dirty="0"/>
              <a:t>2. Russian language II – 2 cr. </a:t>
            </a:r>
            <a:r>
              <a:rPr lang="en-US" i="1" dirty="0">
                <a:effectLst>
                  <a:outerShdw blurRad="38100" dist="38100" dir="2700000" algn="tl">
                    <a:srgbClr val="000000">
                      <a:alpha val="43137"/>
                    </a:srgbClr>
                  </a:outerShdw>
                </a:effectLst>
              </a:rPr>
              <a:t>c</a:t>
            </a:r>
            <a:r>
              <a:rPr lang="en-US" i="1" dirty="0" smtClean="0">
                <a:effectLst>
                  <a:outerShdw blurRad="38100" dist="38100" dir="2700000" algn="tl">
                    <a:srgbClr val="000000">
                      <a:alpha val="43137"/>
                    </a:srgbClr>
                  </a:outerShdw>
                </a:effectLst>
              </a:rPr>
              <a:t>ourse usually offered for Spring semester</a:t>
            </a:r>
            <a:endParaRPr lang="en-US" i="1" dirty="0" smtClean="0">
              <a:effectLst>
                <a:outerShdw blurRad="38100" dist="38100" dir="2700000" algn="tl">
                  <a:srgbClr val="000000">
                    <a:alpha val="43137"/>
                  </a:srgbClr>
                </a:outerShdw>
              </a:effectLst>
            </a:endParaRPr>
          </a:p>
          <a:p>
            <a:pPr marL="0" lvl="0" indent="0">
              <a:spcBef>
                <a:spcPts val="480"/>
              </a:spcBef>
              <a:buSzPts val="1800"/>
              <a:buNone/>
            </a:pPr>
            <a:r>
              <a:rPr lang="en-US" b="1" i="1" dirty="0" smtClean="0">
                <a:solidFill>
                  <a:srgbClr val="FF0000"/>
                </a:solidFill>
              </a:rPr>
              <a:t>Note: You need to pay attention to the starting date of language courses</a:t>
            </a:r>
            <a:endParaRPr lang="en-US" b="1" i="1" dirty="0">
              <a:solidFill>
                <a:srgbClr val="FF0000"/>
              </a:solidFill>
            </a:endParaRPr>
          </a:p>
          <a:p>
            <a:endParaRPr lang="en-US" dirty="0" smtClean="0"/>
          </a:p>
          <a:p>
            <a:endParaRPr lang="en-US" dirty="0"/>
          </a:p>
          <a:p>
            <a:pPr marL="0" indent="0">
              <a:buNone/>
            </a:pPr>
            <a:endParaRPr lang="en-US" dirty="0" smtClean="0"/>
          </a:p>
          <a:p>
            <a:endParaRPr lang="en-US" dirty="0"/>
          </a:p>
          <a:p>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778623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latin typeface="Bodoni MT Condensed" pitchFamily="18" charset="0"/>
                <a:cs typeface="Times New Roman" pitchFamily="18" charset="0"/>
              </a:rPr>
              <a:t>Foreign Languages </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700808"/>
            <a:ext cx="8229600" cy="4680520"/>
          </a:xfrm>
        </p:spPr>
        <p:txBody>
          <a:bodyPr>
            <a:normAutofit fontScale="92500" lnSpcReduction="10000"/>
          </a:bodyPr>
          <a:lstStyle/>
          <a:p>
            <a:pPr>
              <a:defRPr/>
            </a:pPr>
            <a:r>
              <a:rPr lang="en-US" dirty="0" smtClean="0">
                <a:latin typeface="Franklin Gothic Book" pitchFamily="34" charset="0"/>
                <a:cs typeface="Times New Roman" pitchFamily="18" charset="0"/>
              </a:rPr>
              <a:t>Japanese </a:t>
            </a:r>
            <a:r>
              <a:rPr lang="en-US" dirty="0">
                <a:solidFill>
                  <a:srgbClr val="FF0000"/>
                </a:solidFill>
                <a:latin typeface="Franklin Gothic Book" pitchFamily="34" charset="0"/>
                <a:cs typeface="Times New Roman" pitchFamily="18" charset="0"/>
              </a:rPr>
              <a:t>(part I and </a:t>
            </a:r>
            <a:r>
              <a:rPr lang="en-US" dirty="0" smtClean="0">
                <a:solidFill>
                  <a:srgbClr val="FF0000"/>
                </a:solidFill>
                <a:latin typeface="Franklin Gothic Book" pitchFamily="34" charset="0"/>
                <a:cs typeface="Times New Roman" pitchFamily="18" charset="0"/>
              </a:rPr>
              <a:t>II), </a:t>
            </a:r>
            <a:r>
              <a:rPr lang="en-US" dirty="0" smtClean="0">
                <a:latin typeface="Franklin Gothic Book" pitchFamily="34" charset="0"/>
                <a:cs typeface="Times New Roman" pitchFamily="18" charset="0"/>
              </a:rPr>
              <a:t>Korean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Chinese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are offered in FALL semester. In Spring semester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German</a:t>
            </a:r>
            <a:r>
              <a:rPr lang="en-US" dirty="0">
                <a:latin typeface="Franklin Gothic Book" pitchFamily="34" charset="0"/>
                <a:cs typeface="Times New Roman" pitchFamily="18" charset="0"/>
              </a:rPr>
              <a:t>, </a:t>
            </a:r>
            <a:r>
              <a:rPr lang="en-US" dirty="0" smtClean="0">
                <a:latin typeface="Franklin Gothic Book" pitchFamily="34" charset="0"/>
                <a:cs typeface="Times New Roman" pitchFamily="18" charset="0"/>
              </a:rPr>
              <a:t>French, and Spanish </a:t>
            </a:r>
            <a:r>
              <a:rPr lang="en-US" dirty="0">
                <a:solidFill>
                  <a:srgbClr val="FF0000"/>
                </a:solidFill>
                <a:latin typeface="Franklin Gothic Book" pitchFamily="34" charset="0"/>
                <a:cs typeface="Times New Roman" pitchFamily="18" charset="0"/>
              </a:rPr>
              <a:t>(part </a:t>
            </a:r>
            <a:r>
              <a:rPr lang="en-US" dirty="0" smtClean="0">
                <a:solidFill>
                  <a:srgbClr val="FF0000"/>
                </a:solidFill>
                <a:latin typeface="Franklin Gothic Book" pitchFamily="34" charset="0"/>
                <a:cs typeface="Times New Roman" pitchFamily="18" charset="0"/>
              </a:rPr>
              <a:t>I, II, Advanced) </a:t>
            </a:r>
            <a:r>
              <a:rPr lang="en-US" dirty="0" smtClean="0">
                <a:latin typeface="Franklin Gothic Book" pitchFamily="34" charset="0"/>
                <a:cs typeface="Times New Roman" pitchFamily="18" charset="0"/>
              </a:rPr>
              <a:t>are offered </a:t>
            </a:r>
            <a:r>
              <a:rPr lang="en-US" dirty="0">
                <a:latin typeface="Franklin Gothic Book" pitchFamily="34" charset="0"/>
                <a:cs typeface="Times New Roman" pitchFamily="18" charset="0"/>
              </a:rPr>
              <a:t>in Fall </a:t>
            </a:r>
            <a:r>
              <a:rPr lang="en-US" dirty="0" smtClean="0">
                <a:latin typeface="Franklin Gothic Book" pitchFamily="34" charset="0"/>
                <a:cs typeface="Times New Roman" pitchFamily="18" charset="0"/>
              </a:rPr>
              <a:t>semester. </a:t>
            </a:r>
            <a:r>
              <a:rPr lang="en-US" dirty="0">
                <a:latin typeface="Franklin Gothic Book" pitchFamily="34" charset="0"/>
                <a:cs typeface="Times New Roman" pitchFamily="18" charset="0"/>
              </a:rPr>
              <a:t>In Spring </a:t>
            </a:r>
            <a:r>
              <a:rPr lang="en-US" dirty="0" smtClean="0">
                <a:latin typeface="Franklin Gothic Book" pitchFamily="34" charset="0"/>
                <a:cs typeface="Times New Roman" pitchFamily="18" charset="0"/>
              </a:rPr>
              <a:t>semester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If a student wants to take an Intermediate level course (as Part I), s/he must first take a test at European Studies department. </a:t>
            </a:r>
          </a:p>
          <a:p>
            <a:pPr>
              <a:defRPr/>
            </a:pPr>
            <a:r>
              <a:rPr lang="en-US" dirty="0" smtClean="0">
                <a:solidFill>
                  <a:srgbClr val="FF0000"/>
                </a:solidFill>
                <a:latin typeface="Times New Roman" pitchFamily="18" charset="0"/>
                <a:cs typeface="Times New Roman" pitchFamily="18" charset="0"/>
              </a:rPr>
              <a:t>(Only 6 cr. will cover HUM requirement) Starting from fall 2018 only 6 credits of foreign language counts as HUM</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97590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Foreign Language Course Policy</a:t>
            </a:r>
            <a:endParaRPr lang="ru-RU" dirty="0"/>
          </a:p>
        </p:txBody>
      </p:sp>
      <p:sp>
        <p:nvSpPr>
          <p:cNvPr id="3" name="Content Placeholder 2"/>
          <p:cNvSpPr>
            <a:spLocks noGrp="1"/>
          </p:cNvSpPr>
          <p:nvPr>
            <p:ph idx="1"/>
          </p:nvPr>
        </p:nvSpPr>
        <p:spPr>
          <a:xfrm>
            <a:off x="1187624" y="2132855"/>
            <a:ext cx="6624736" cy="3312369"/>
          </a:xfrm>
        </p:spPr>
        <p:txBody>
          <a:bodyPr>
            <a:normAutofit/>
          </a:bodyPr>
          <a:lstStyle/>
          <a:p>
            <a:r>
              <a:rPr lang="en-US" dirty="0" smtClean="0"/>
              <a:t>AUCA policy states that if a student earns (6) credits for one (Fall) semester of a language but does not take </a:t>
            </a:r>
            <a:r>
              <a:rPr lang="en-US" dirty="0"/>
              <a:t>(6) credits of the same language the </a:t>
            </a:r>
            <a:r>
              <a:rPr lang="en-US" dirty="0" smtClean="0"/>
              <a:t>second (Spring) semester in that academic year, the </a:t>
            </a:r>
            <a:r>
              <a:rPr lang="en-US" dirty="0"/>
              <a:t>grade and </a:t>
            </a:r>
            <a:r>
              <a:rPr lang="en-US" u="sng" dirty="0"/>
              <a:t>6 credits will be removed from the student’s </a:t>
            </a:r>
            <a:r>
              <a:rPr lang="en-US" u="sng" dirty="0" smtClean="0"/>
              <a:t>transcript</a:t>
            </a:r>
            <a:r>
              <a:rPr lang="en-US" dirty="0" smtClean="0"/>
              <a:t>. </a:t>
            </a:r>
          </a:p>
          <a:p>
            <a:r>
              <a:rPr lang="en-US" dirty="0" smtClean="0"/>
              <a:t>A student will loose: </a:t>
            </a:r>
            <a:r>
              <a:rPr lang="en-US" dirty="0" smtClean="0">
                <a:solidFill>
                  <a:srgbClr val="FF0000"/>
                </a:solidFill>
              </a:rPr>
              <a:t>CREDITS, TIME,MONEY</a:t>
            </a:r>
          </a:p>
          <a:p>
            <a:pPr marL="0" indent="0">
              <a:buNone/>
            </a:pPr>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333957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Registration schedule</a:t>
            </a:r>
            <a:endParaRPr lang="ru-RU" dirty="0"/>
          </a:p>
        </p:txBody>
      </p:sp>
      <p:sp>
        <p:nvSpPr>
          <p:cNvPr id="3" name="Content Placeholder 2"/>
          <p:cNvSpPr>
            <a:spLocks noGrp="1"/>
          </p:cNvSpPr>
          <p:nvPr>
            <p:ph idx="1"/>
          </p:nvPr>
        </p:nvSpPr>
        <p:spPr>
          <a:xfrm>
            <a:off x="1187624" y="2132856"/>
            <a:ext cx="6717432" cy="2836912"/>
          </a:xfrm>
        </p:spPr>
        <p:txBody>
          <a:bodyPr>
            <a:normAutofit/>
          </a:bodyPr>
          <a:lstStyle/>
          <a:p>
            <a:r>
              <a:rPr lang="en-US" b="1" dirty="0" smtClean="0"/>
              <a:t>Registration Period: April 19th– April 30th at 12:10 pm</a:t>
            </a:r>
          </a:p>
          <a:p>
            <a:r>
              <a:rPr lang="en-US" b="1" dirty="0" smtClean="0"/>
              <a:t>Add/Drop </a:t>
            </a:r>
            <a:r>
              <a:rPr lang="en-US" b="1" dirty="0"/>
              <a:t>Period: </a:t>
            </a:r>
            <a:r>
              <a:rPr lang="en-US" b="1" dirty="0" smtClean="0"/>
              <a:t>September 1</a:t>
            </a:r>
            <a:r>
              <a:rPr lang="en-US" b="1" baseline="30000" dirty="0" smtClean="0"/>
              <a:t>st</a:t>
            </a:r>
            <a:r>
              <a:rPr lang="en-US" b="1" dirty="0" smtClean="0"/>
              <a:t> – September 10</a:t>
            </a:r>
            <a:r>
              <a:rPr lang="en-US" b="1" baseline="30000" dirty="0" smtClean="0"/>
              <a:t>th</a:t>
            </a:r>
            <a:r>
              <a:rPr lang="en-US" b="1" dirty="0" smtClean="0"/>
              <a:t> 2021</a:t>
            </a:r>
            <a:endParaRPr lang="ru-RU" b="1" dirty="0"/>
          </a:p>
          <a:p>
            <a:pPr lvl="1"/>
            <a:endParaRPr lang="en-US" dirty="0" smtClean="0"/>
          </a:p>
          <a:p>
            <a:endParaRPr lang="en-US" dirty="0" smtClean="0"/>
          </a:p>
        </p:txBody>
      </p:sp>
    </p:spTree>
    <p:extLst>
      <p:ext uri="{BB962C8B-B14F-4D97-AF65-F5344CB8AC3E}">
        <p14:creationId xmlns:p14="http://schemas.microsoft.com/office/powerpoint/2010/main" val="392363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 College Diploma</a:t>
            </a:r>
            <a:endParaRPr lang="ru-RU" dirty="0"/>
          </a:p>
        </p:txBody>
      </p:sp>
      <p:sp>
        <p:nvSpPr>
          <p:cNvPr id="3" name="Content Placeholder 2"/>
          <p:cNvSpPr>
            <a:spLocks noGrp="1"/>
          </p:cNvSpPr>
          <p:nvPr>
            <p:ph idx="1"/>
          </p:nvPr>
        </p:nvSpPr>
        <p:spPr>
          <a:xfrm>
            <a:off x="457200" y="1700808"/>
            <a:ext cx="8229600" cy="4425355"/>
          </a:xfrm>
        </p:spPr>
        <p:txBody>
          <a:bodyPr>
            <a:normAutofit lnSpcReduction="10000"/>
          </a:bodyPr>
          <a:lstStyle/>
          <a:p>
            <a:r>
              <a:rPr lang="en-US" dirty="0" smtClean="0"/>
              <a:t>Most majors earn a Bard College diploma upon graduation.</a:t>
            </a:r>
          </a:p>
          <a:p>
            <a:r>
              <a:rPr lang="en-US" dirty="0" smtClean="0"/>
              <a:t>BA &amp; IBL majors must earn additional credits for BARD certificate:</a:t>
            </a:r>
            <a:endParaRPr lang="en-US" dirty="0"/>
          </a:p>
          <a:p>
            <a:pPr lvl="1"/>
            <a:r>
              <a:rPr lang="en-US" dirty="0" smtClean="0"/>
              <a:t>12 credits Social Science</a:t>
            </a:r>
          </a:p>
          <a:p>
            <a:pPr lvl="1"/>
            <a:r>
              <a:rPr lang="en-US" dirty="0" smtClean="0"/>
              <a:t>12 credits Art</a:t>
            </a:r>
          </a:p>
          <a:p>
            <a:pPr lvl="1"/>
            <a:r>
              <a:rPr lang="en-US" dirty="0" smtClean="0"/>
              <a:t>12 credits Math </a:t>
            </a:r>
            <a:r>
              <a:rPr lang="en-US" dirty="0"/>
              <a:t>courses </a:t>
            </a:r>
            <a:endParaRPr lang="en-US" dirty="0" smtClean="0"/>
          </a:p>
          <a:p>
            <a:pPr lvl="1"/>
            <a:r>
              <a:rPr lang="en-US" dirty="0" smtClean="0"/>
              <a:t>12 credits Humanities courses</a:t>
            </a:r>
          </a:p>
          <a:p>
            <a:r>
              <a:rPr lang="en-US" dirty="0" smtClean="0"/>
              <a:t>IBL students might have an opportunity to receive BARD College diploma majoring in Human Rights. For detailed information please contact the head of the IBL program </a:t>
            </a:r>
            <a:r>
              <a:rPr lang="en-US" dirty="0" err="1" smtClean="0"/>
              <a:t>Elida</a:t>
            </a:r>
            <a:r>
              <a:rPr lang="en-US" dirty="0" smtClean="0"/>
              <a:t> </a:t>
            </a:r>
            <a:r>
              <a:rPr lang="en-US" dirty="0" err="1" smtClean="0"/>
              <a:t>Nogoibaeva</a:t>
            </a:r>
            <a:r>
              <a:rPr lang="en-US" dirty="0" smtClean="0"/>
              <a:t>. </a:t>
            </a:r>
          </a:p>
          <a:p>
            <a:endParaRPr lang="ru-RU" dirty="0"/>
          </a:p>
        </p:txBody>
      </p:sp>
    </p:spTree>
    <p:extLst>
      <p:ext uri="{BB962C8B-B14F-4D97-AF65-F5344CB8AC3E}">
        <p14:creationId xmlns:p14="http://schemas.microsoft.com/office/powerpoint/2010/main" val="965644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cs typeface="Times New Roman" pitchFamily="18" charset="0"/>
              </a:rPr>
              <a:t>Sport class</a:t>
            </a:r>
            <a:endParaRPr lang="ru-RU" dirty="0" smtClean="0">
              <a:cs typeface="Times New Roman" pitchFamily="18" charset="0"/>
            </a:endParaRPr>
          </a:p>
        </p:txBody>
      </p:sp>
      <p:sp>
        <p:nvSpPr>
          <p:cNvPr id="3" name="Content Placeholder 2"/>
          <p:cNvSpPr>
            <a:spLocks noGrp="1"/>
          </p:cNvSpPr>
          <p:nvPr>
            <p:ph idx="1"/>
          </p:nvPr>
        </p:nvSpPr>
        <p:spPr>
          <a:xfrm>
            <a:off x="457200" y="1700808"/>
            <a:ext cx="8229600" cy="4425355"/>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400 hours required for degree</a:t>
            </a:r>
          </a:p>
          <a:p>
            <a:pPr lvl="1">
              <a:buFont typeface="Arial" pitchFamily="34" charset="0"/>
              <a:buChar char="•"/>
              <a:defRPr/>
            </a:pPr>
            <a:r>
              <a:rPr lang="en-US" b="1" dirty="0" smtClean="0">
                <a:latin typeface="Franklin Gothic Book" pitchFamily="34" charset="0"/>
                <a:cs typeface="Times New Roman" pitchFamily="18" charset="0"/>
              </a:rPr>
              <a:t>100 hours per semester (4 semesters)</a:t>
            </a:r>
          </a:p>
          <a:p>
            <a:pPr eaLnBrk="1" fontAlgn="auto" hangingPunct="1">
              <a:spcAft>
                <a:spcPts val="0"/>
              </a:spcAft>
              <a:buFont typeface="Arial" pitchFamily="34" charset="0"/>
              <a:buChar char="•"/>
              <a:defRPr/>
            </a:pPr>
            <a:r>
              <a:rPr lang="en-US" b="1" dirty="0">
                <a:latin typeface="Franklin Gothic Book" pitchFamily="34" charset="0"/>
                <a:cs typeface="Times New Roman" pitchFamily="18" charset="0"/>
              </a:rPr>
              <a:t>N</a:t>
            </a:r>
            <a:r>
              <a:rPr lang="en-US" b="1" dirty="0" smtClean="0">
                <a:latin typeface="Franklin Gothic Book" pitchFamily="34" charset="0"/>
                <a:cs typeface="Times New Roman" pitchFamily="18" charset="0"/>
              </a:rPr>
              <a:t>on-credit</a:t>
            </a:r>
            <a:r>
              <a:rPr lang="en-US" dirty="0" smtClean="0">
                <a:latin typeface="Franklin Gothic Book" pitchFamily="34" charset="0"/>
                <a:cs typeface="Times New Roman" pitchFamily="18" charset="0"/>
              </a:rPr>
              <a:t> requirement</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Students can register to ONLY </a:t>
            </a:r>
            <a:r>
              <a:rPr lang="en-US" b="1" u="sng" dirty="0" smtClean="0">
                <a:latin typeface="Franklin Gothic Book" pitchFamily="34" charset="0"/>
                <a:cs typeface="Times New Roman" pitchFamily="18" charset="0"/>
              </a:rPr>
              <a:t>one Sport class </a:t>
            </a:r>
            <a:r>
              <a:rPr lang="en-US" dirty="0" smtClean="0">
                <a:latin typeface="Franklin Gothic Book" pitchFamily="34" charset="0"/>
                <a:cs typeface="Times New Roman" pitchFamily="18" charset="0"/>
              </a:rPr>
              <a:t>per semester</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Registering for two or more Sport classes is NOT ALLOWED  </a:t>
            </a:r>
          </a:p>
          <a:p>
            <a:pPr eaLnBrk="1" fontAlgn="auto" hangingPunct="1">
              <a:spcAft>
                <a:spcPts val="0"/>
              </a:spcAft>
              <a:buFont typeface="Arial" pitchFamily="34" charset="0"/>
              <a:buChar char="•"/>
              <a:defRPr/>
            </a:pPr>
            <a:r>
              <a:rPr lang="en-US" u="sng" dirty="0" smtClean="0">
                <a:latin typeface="Franklin Gothic Book" pitchFamily="34" charset="0"/>
                <a:cs typeface="Times New Roman" pitchFamily="18" charset="0"/>
              </a:rPr>
              <a:t>Do not wait until the last days of Registration to drop an extra SPORT class</a:t>
            </a:r>
            <a:r>
              <a:rPr lang="en-US" dirty="0" smtClean="0">
                <a:latin typeface="Franklin Gothic Book" pitchFamily="34" charset="0"/>
                <a:cs typeface="Times New Roman" pitchFamily="18" charset="0"/>
              </a:rPr>
              <a:t>. Fellow students are trying to Register for classes that appear full.</a:t>
            </a:r>
          </a:p>
          <a:p>
            <a:pPr>
              <a:buFont typeface="Arial" pitchFamily="34" charset="0"/>
              <a:buChar char="•"/>
              <a:defRPr/>
            </a:pPr>
            <a:r>
              <a:rPr lang="en-US" dirty="0"/>
              <a:t>There is a new course of </a:t>
            </a:r>
            <a:r>
              <a:rPr lang="en-US" b="1" u="sng" dirty="0"/>
              <a:t>Physiotherapy</a:t>
            </a:r>
            <a:r>
              <a:rPr lang="en-US" dirty="0"/>
              <a:t> for students, who cannot take sports classes for health </a:t>
            </a:r>
            <a:r>
              <a:rPr lang="en-US" dirty="0" smtClean="0"/>
              <a:t>reasons, you need to bring a medical certificate to </a:t>
            </a:r>
            <a:r>
              <a:rPr lang="en-US" dirty="0" err="1" smtClean="0"/>
              <a:t>Gen.Ed</a:t>
            </a:r>
            <a:r>
              <a:rPr lang="en-US" dirty="0" smtClean="0"/>
              <a:t>. </a:t>
            </a:r>
            <a:r>
              <a:rPr lang="en-US" dirty="0" smtClean="0"/>
              <a:t>room 310</a:t>
            </a:r>
            <a:endParaRPr lang="en-US" dirty="0" smtClean="0">
              <a:latin typeface="Franklin Gothic Book" pitchFamily="34" charset="0"/>
              <a:cs typeface="Times New Roman" pitchFamily="18" charset="0"/>
            </a:endParaRPr>
          </a:p>
          <a:p>
            <a:pPr>
              <a:buFont typeface="Arial" pitchFamily="34" charset="0"/>
              <a:buChar char="•"/>
              <a:defRPr/>
            </a:pPr>
            <a:r>
              <a:rPr lang="en-US" dirty="0"/>
              <a:t> </a:t>
            </a:r>
            <a:r>
              <a:rPr lang="en-US" b="1" i="1" dirty="0" smtClean="0">
                <a:solidFill>
                  <a:srgbClr val="FF0000"/>
                </a:solidFill>
                <a:effectLst>
                  <a:outerShdw blurRad="38100" dist="38100" dir="2700000" algn="tl">
                    <a:srgbClr val="000000">
                      <a:alpha val="43137"/>
                    </a:srgbClr>
                  </a:outerShdw>
                </a:effectLst>
              </a:rPr>
              <a:t>NOTE: If </a:t>
            </a:r>
            <a:r>
              <a:rPr lang="en-US" b="1" i="1" dirty="0">
                <a:solidFill>
                  <a:srgbClr val="FF0000"/>
                </a:solidFill>
                <a:effectLst>
                  <a:outerShdw blurRad="38100" dist="38100" dir="2700000" algn="tl">
                    <a:srgbClr val="000000">
                      <a:alpha val="43137"/>
                    </a:srgbClr>
                  </a:outerShdw>
                </a:effectLst>
              </a:rPr>
              <a:t>a student gets a Non-Pass grade in a Sports class, s/he must retake the course for additional fee of $</a:t>
            </a:r>
            <a:r>
              <a:rPr lang="en-US" b="1" i="1" dirty="0" smtClean="0">
                <a:solidFill>
                  <a:srgbClr val="FF0000"/>
                </a:solidFill>
                <a:effectLst>
                  <a:outerShdw blurRad="38100" dist="38100" dir="2700000" algn="tl">
                    <a:srgbClr val="000000">
                      <a:alpha val="43137"/>
                    </a:srgbClr>
                  </a:outerShdw>
                </a:effectLst>
              </a:rPr>
              <a:t>200</a:t>
            </a:r>
            <a:endParaRPr lang="ru-RU" b="1" i="1" dirty="0">
              <a:solidFill>
                <a:srgbClr val="FF0000"/>
              </a:solidFill>
              <a:effectLst>
                <a:outerShdw blurRad="38100" dist="38100" dir="2700000" algn="tl">
                  <a:srgbClr val="000000">
                    <a:alpha val="43137"/>
                  </a:srgbClr>
                </a:outerShdw>
              </a:effectLst>
              <a:latin typeface="Franklin Gothic Book" pitchFamily="34" charset="0"/>
              <a:cs typeface="Times New Roman" pitchFamily="18" charset="0"/>
            </a:endParaRPr>
          </a:p>
          <a:p>
            <a:pPr eaLnBrk="1" fontAlgn="auto" hangingPunct="1">
              <a:spcAft>
                <a:spcPts val="0"/>
              </a:spcAft>
              <a:buFont typeface="Arial" pitchFamily="34" charset="0"/>
              <a:buChar char="•"/>
              <a:defRPr/>
            </a:pPr>
            <a:endParaRPr lang="ru-RU" dirty="0"/>
          </a:p>
        </p:txBody>
      </p:sp>
    </p:spTree>
    <p:extLst>
      <p:ext uri="{BB962C8B-B14F-4D97-AF65-F5344CB8AC3E}">
        <p14:creationId xmlns:p14="http://schemas.microsoft.com/office/powerpoint/2010/main" val="2540495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courses for Fall 2021</a:t>
            </a:r>
            <a:endParaRPr lang="ru-RU" dirty="0"/>
          </a:p>
        </p:txBody>
      </p:sp>
      <p:sp>
        <p:nvSpPr>
          <p:cNvPr id="3" name="Content Placeholder 2"/>
          <p:cNvSpPr>
            <a:spLocks noGrp="1"/>
          </p:cNvSpPr>
          <p:nvPr>
            <p:ph idx="1"/>
          </p:nvPr>
        </p:nvSpPr>
        <p:spPr>
          <a:xfrm>
            <a:off x="467544" y="2132856"/>
            <a:ext cx="8229600" cy="2952328"/>
          </a:xfrm>
        </p:spPr>
        <p:txBody>
          <a:bodyPr>
            <a:normAutofit/>
          </a:bodyPr>
          <a:lstStyle/>
          <a:p>
            <a:r>
              <a:rPr lang="en-US" b="1" dirty="0" smtClean="0"/>
              <a:t>Individual music courses </a:t>
            </a:r>
            <a:r>
              <a:rPr lang="en-US" dirty="0" smtClean="0"/>
              <a:t>are offered for an additional fee of </a:t>
            </a:r>
            <a:r>
              <a:rPr lang="en-US" dirty="0" smtClean="0">
                <a:solidFill>
                  <a:srgbClr val="FF0000"/>
                </a:solidFill>
              </a:rPr>
              <a:t>$135  </a:t>
            </a:r>
            <a:r>
              <a:rPr lang="en-US" dirty="0" smtClean="0"/>
              <a:t>and count as 2 credits.  </a:t>
            </a:r>
          </a:p>
          <a:p>
            <a:pPr lvl="1"/>
            <a:r>
              <a:rPr lang="en-US" dirty="0" smtClean="0"/>
              <a:t>Submit an application to the department chair for consideration</a:t>
            </a:r>
            <a:endParaRPr lang="en-US" dirty="0"/>
          </a:p>
          <a:p>
            <a:r>
              <a:rPr lang="en-US" dirty="0" smtClean="0"/>
              <a:t>Individual music courses include:</a:t>
            </a:r>
          </a:p>
          <a:p>
            <a:pPr lvl="1"/>
            <a:r>
              <a:rPr lang="en-US" dirty="0" smtClean="0"/>
              <a:t>Singing</a:t>
            </a:r>
          </a:p>
          <a:p>
            <a:pPr lvl="1"/>
            <a:r>
              <a:rPr lang="en-US" dirty="0" smtClean="0"/>
              <a:t>Piano</a:t>
            </a:r>
          </a:p>
        </p:txBody>
      </p:sp>
    </p:spTree>
    <p:extLst>
      <p:ext uri="{BB962C8B-B14F-4D97-AF65-F5344CB8AC3E}">
        <p14:creationId xmlns:p14="http://schemas.microsoft.com/office/powerpoint/2010/main" val="3622148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Kyrgyzstan and Geography</a:t>
            </a:r>
            <a:endParaRPr lang="ru-RU" dirty="0"/>
          </a:p>
        </p:txBody>
      </p:sp>
      <p:sp>
        <p:nvSpPr>
          <p:cNvPr id="3" name="Content Placeholder 2"/>
          <p:cNvSpPr>
            <a:spLocks noGrp="1"/>
          </p:cNvSpPr>
          <p:nvPr>
            <p:ph idx="1"/>
          </p:nvPr>
        </p:nvSpPr>
        <p:spPr>
          <a:xfrm>
            <a:off x="1475656" y="2276872"/>
            <a:ext cx="6840760" cy="3024336"/>
          </a:xfrm>
        </p:spPr>
        <p:txBody>
          <a:bodyPr>
            <a:normAutofit/>
          </a:bodyPr>
          <a:lstStyle/>
          <a:p>
            <a:r>
              <a:rPr lang="en-US" dirty="0" smtClean="0"/>
              <a:t>History of Kyrgyzstan and Geography should be taken </a:t>
            </a:r>
            <a:r>
              <a:rPr lang="en-US" b="1" dirty="0" smtClean="0">
                <a:effectLst>
                  <a:outerShdw blurRad="38100" dist="38100" dir="2700000" algn="tl">
                    <a:srgbClr val="000000">
                      <a:alpha val="43137"/>
                    </a:srgbClr>
                  </a:outerShdw>
                </a:effectLst>
              </a:rPr>
              <a:t>during Sophomore year </a:t>
            </a:r>
            <a:r>
              <a:rPr lang="en-US" b="1" u="sng" dirty="0" smtClean="0">
                <a:effectLst>
                  <a:outerShdw blurRad="38100" dist="38100" dir="2700000" algn="tl">
                    <a:srgbClr val="000000">
                      <a:alpha val="43137"/>
                    </a:srgbClr>
                  </a:outerShdw>
                </a:effectLst>
              </a:rPr>
              <a:t>only</a:t>
            </a:r>
            <a:r>
              <a:rPr lang="en-US" b="1" dirty="0" smtClean="0">
                <a:effectLst>
                  <a:outerShdw blurRad="38100" dist="38100" dir="2700000" algn="tl">
                    <a:srgbClr val="000000">
                      <a:alpha val="43137"/>
                    </a:srgbClr>
                  </a:outerShdw>
                </a:effectLst>
              </a:rPr>
              <a:t>. </a:t>
            </a:r>
            <a:endParaRPr lang="en-US" b="1"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r>
              <a:rPr lang="en-US" dirty="0" err="1"/>
              <a:t>Manas</a:t>
            </a:r>
            <a:r>
              <a:rPr lang="en-US" dirty="0"/>
              <a:t> studies is a separate course that can be taken at any year of your study</a:t>
            </a:r>
          </a:p>
          <a:p>
            <a:endParaRPr lang="en-US" dirty="0" smtClean="0"/>
          </a:p>
        </p:txBody>
      </p:sp>
    </p:spTree>
    <p:extLst>
      <p:ext uri="{BB962C8B-B14F-4D97-AF65-F5344CB8AC3E}">
        <p14:creationId xmlns:p14="http://schemas.microsoft.com/office/powerpoint/2010/main" val="3587022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Single Exam</a:t>
            </a:r>
            <a:endParaRPr lang="ru-RU" dirty="0"/>
          </a:p>
        </p:txBody>
      </p:sp>
      <p:sp>
        <p:nvSpPr>
          <p:cNvPr id="3" name="Content Placeholder 2"/>
          <p:cNvSpPr>
            <a:spLocks noGrp="1"/>
          </p:cNvSpPr>
          <p:nvPr>
            <p:ph idx="1"/>
          </p:nvPr>
        </p:nvSpPr>
        <p:spPr/>
        <p:txBody>
          <a:bodyPr/>
          <a:lstStyle/>
          <a:p>
            <a:pPr>
              <a:spcBef>
                <a:spcPts val="480"/>
              </a:spcBef>
              <a:buSzPts val="1800"/>
            </a:pPr>
            <a:r>
              <a:rPr lang="en-US" dirty="0"/>
              <a:t>History of Kyrgyzstan and Geography, Kyrgyz Language and Literature are complex single state exams. You will take  these exams at the end of a sophomore year. </a:t>
            </a:r>
          </a:p>
          <a:p>
            <a:pPr lvl="0" indent="-228600">
              <a:spcBef>
                <a:spcPts val="480"/>
              </a:spcBef>
              <a:buClr>
                <a:schemeClr val="dk1"/>
              </a:buClr>
              <a:buSzPts val="1800"/>
              <a:buNone/>
            </a:pPr>
            <a:endParaRPr lang="en-US" u="sng" dirty="0"/>
          </a:p>
          <a:p>
            <a:pPr>
              <a:spcBef>
                <a:spcPts val="480"/>
              </a:spcBef>
              <a:buSzPts val="1350"/>
            </a:pPr>
            <a:r>
              <a:rPr lang="en-US" dirty="0"/>
              <a:t>If you have not covered any of the above mentioned courses, you are not allowed to take a state exam.</a:t>
            </a:r>
          </a:p>
          <a:p>
            <a:pPr lvl="0">
              <a:spcBef>
                <a:spcPts val="0"/>
              </a:spcBef>
              <a:buSzPts val="1350"/>
              <a:buChar char="🙡"/>
            </a:pPr>
            <a:endParaRPr lang="en-US" dirty="0"/>
          </a:p>
          <a:p>
            <a:pPr>
              <a:spcBef>
                <a:spcPts val="0"/>
              </a:spcBef>
              <a:buSzPts val="1350"/>
            </a:pPr>
            <a:r>
              <a:rPr lang="en-US" dirty="0"/>
              <a:t>Please be careful when you plan your semester schedules during freshman and sophomore years.</a:t>
            </a:r>
          </a:p>
          <a:p>
            <a:endParaRPr lang="ru-RU" dirty="0"/>
          </a:p>
        </p:txBody>
      </p:sp>
    </p:spTree>
    <p:extLst>
      <p:ext uri="{BB962C8B-B14F-4D97-AF65-F5344CB8AC3E}">
        <p14:creationId xmlns:p14="http://schemas.microsoft.com/office/powerpoint/2010/main" val="3308496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Add/Drop period</a:t>
            </a:r>
            <a:endParaRPr lang="ru-RU" dirty="0"/>
          </a:p>
        </p:txBody>
      </p:sp>
      <p:sp>
        <p:nvSpPr>
          <p:cNvPr id="3" name="Content Placeholder 2"/>
          <p:cNvSpPr>
            <a:spLocks noGrp="1"/>
          </p:cNvSpPr>
          <p:nvPr>
            <p:ph idx="1"/>
          </p:nvPr>
        </p:nvSpPr>
        <p:spPr>
          <a:xfrm>
            <a:off x="539552" y="1844824"/>
            <a:ext cx="8229600" cy="4320480"/>
          </a:xfrm>
        </p:spPr>
        <p:txBody>
          <a:bodyPr>
            <a:normAutofit/>
          </a:bodyPr>
          <a:lstStyle/>
          <a:p>
            <a:r>
              <a:rPr lang="en-US" dirty="0" smtClean="0">
                <a:solidFill>
                  <a:schemeClr val="tx1"/>
                </a:solidFill>
              </a:rPr>
              <a:t>Wednesday, September 1</a:t>
            </a:r>
            <a:r>
              <a:rPr lang="en-US" baseline="30000" dirty="0" smtClean="0">
                <a:solidFill>
                  <a:schemeClr val="tx1"/>
                </a:solidFill>
              </a:rPr>
              <a:t>st</a:t>
            </a:r>
            <a:r>
              <a:rPr lang="en-US" dirty="0" smtClean="0">
                <a:solidFill>
                  <a:schemeClr val="tx1"/>
                </a:solidFill>
              </a:rPr>
              <a:t> - to Friday, September 10</a:t>
            </a:r>
            <a:r>
              <a:rPr lang="en-US" baseline="30000" dirty="0" smtClean="0">
                <a:solidFill>
                  <a:schemeClr val="tx1"/>
                </a:solidFill>
              </a:rPr>
              <a:t>th</a:t>
            </a:r>
            <a:r>
              <a:rPr lang="en-US" dirty="0" smtClean="0">
                <a:solidFill>
                  <a:schemeClr val="tx1"/>
                </a:solidFill>
              </a:rPr>
              <a:t> </a:t>
            </a:r>
          </a:p>
          <a:p>
            <a:endParaRPr lang="en-US" dirty="0">
              <a:solidFill>
                <a:schemeClr val="tx1"/>
              </a:solidFill>
            </a:endParaRPr>
          </a:p>
          <a:p>
            <a:r>
              <a:rPr lang="en-US" dirty="0" smtClean="0"/>
              <a:t>During the first week of classes, students may attend classes and drop or add classes in order to design a successful academic plan for the semester.</a:t>
            </a:r>
          </a:p>
          <a:p>
            <a:endParaRPr lang="en-US" dirty="0" smtClean="0"/>
          </a:p>
          <a:p>
            <a:r>
              <a:rPr lang="en-US" dirty="0" smtClean="0"/>
              <a:t>Please remember that adding and dropping courses can disrupt a professor’s course schedule and the learning of fellow students. Choose wisely.</a:t>
            </a:r>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2017224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grade</a:t>
            </a:r>
            <a:endParaRPr lang="ru-RU" dirty="0"/>
          </a:p>
        </p:txBody>
      </p:sp>
      <p:sp>
        <p:nvSpPr>
          <p:cNvPr id="3" name="Content Placeholder 2"/>
          <p:cNvSpPr>
            <a:spLocks noGrp="1"/>
          </p:cNvSpPr>
          <p:nvPr>
            <p:ph idx="1"/>
          </p:nvPr>
        </p:nvSpPr>
        <p:spPr>
          <a:xfrm>
            <a:off x="107504" y="1700808"/>
            <a:ext cx="8712968" cy="4896544"/>
          </a:xfrm>
        </p:spPr>
        <p:txBody>
          <a:bodyPr>
            <a:normAutofit/>
          </a:bodyPr>
          <a:lstStyle/>
          <a:p>
            <a:r>
              <a:rPr lang="en-US" dirty="0" smtClean="0"/>
              <a:t>To </a:t>
            </a:r>
            <a:r>
              <a:rPr lang="en-US" dirty="0"/>
              <a:t>w</a:t>
            </a:r>
            <a:r>
              <a:rPr lang="en-US" dirty="0" smtClean="0"/>
              <a:t>ithdraw (“W” grade) from a class, deadline is always the 10</a:t>
            </a:r>
            <a:r>
              <a:rPr lang="en-US" baseline="30000" dirty="0" smtClean="0"/>
              <a:t>th</a:t>
            </a:r>
            <a:r>
              <a:rPr lang="en-US" dirty="0" smtClean="0"/>
              <a:t> week of the semester:</a:t>
            </a:r>
          </a:p>
          <a:p>
            <a:pPr marL="0" indent="0" algn="ctr">
              <a:buNone/>
            </a:pPr>
            <a:r>
              <a:rPr lang="en-US" b="1" dirty="0" smtClean="0">
                <a:solidFill>
                  <a:srgbClr val="FF0000"/>
                </a:solidFill>
              </a:rPr>
              <a:t>FALL 2021 </a:t>
            </a:r>
            <a:r>
              <a:rPr lang="en-US" b="1" dirty="0">
                <a:solidFill>
                  <a:srgbClr val="FF0000"/>
                </a:solidFill>
              </a:rPr>
              <a:t>deadline for “W” grade is </a:t>
            </a:r>
            <a:r>
              <a:rPr lang="en-US" b="1" dirty="0" smtClean="0">
                <a:solidFill>
                  <a:srgbClr val="FF0000"/>
                </a:solidFill>
              </a:rPr>
              <a:t>November 5</a:t>
            </a:r>
            <a:r>
              <a:rPr lang="en-US" b="1" baseline="30000" dirty="0" smtClean="0">
                <a:solidFill>
                  <a:srgbClr val="FF0000"/>
                </a:solidFill>
              </a:rPr>
              <a:t>th</a:t>
            </a:r>
            <a:r>
              <a:rPr lang="en-US" b="1" dirty="0">
                <a:solidFill>
                  <a:srgbClr val="FF0000"/>
                </a:solidFill>
              </a:rPr>
              <a:t>, </a:t>
            </a:r>
            <a:r>
              <a:rPr lang="en-US" b="1" dirty="0" smtClean="0">
                <a:solidFill>
                  <a:srgbClr val="FF0000"/>
                </a:solidFill>
              </a:rPr>
              <a:t>2021.</a:t>
            </a:r>
            <a:endParaRPr lang="en-US" dirty="0" smtClean="0"/>
          </a:p>
          <a:p>
            <a:r>
              <a:rPr lang="en-US" dirty="0" smtClean="0"/>
              <a:t>Reasons for taking “W” grade:</a:t>
            </a:r>
          </a:p>
          <a:p>
            <a:pPr lvl="1">
              <a:buFont typeface="Wingdings" pitchFamily="2" charset="2"/>
              <a:buChar char="Ø"/>
            </a:pPr>
            <a:r>
              <a:rPr lang="en-US" dirty="0" smtClean="0"/>
              <a:t>Your </a:t>
            </a:r>
            <a:r>
              <a:rPr lang="en-US" dirty="0"/>
              <a:t>GPA is in </a:t>
            </a:r>
            <a:r>
              <a:rPr lang="en-US" dirty="0" smtClean="0"/>
              <a:t>serious </a:t>
            </a:r>
            <a:r>
              <a:rPr lang="en-US" dirty="0"/>
              <a:t>d</a:t>
            </a:r>
            <a:r>
              <a:rPr lang="en-US" dirty="0" smtClean="0"/>
              <a:t>anger (there is high risk of getting an “F”).</a:t>
            </a:r>
          </a:p>
          <a:p>
            <a:pPr lvl="1">
              <a:buFont typeface="Wingdings" pitchFamily="2" charset="2"/>
              <a:buChar char="Ø"/>
            </a:pPr>
            <a:r>
              <a:rPr lang="en-US" dirty="0" smtClean="0"/>
              <a:t>You’re </a:t>
            </a:r>
            <a:r>
              <a:rPr lang="en-US" dirty="0"/>
              <a:t>j</a:t>
            </a:r>
            <a:r>
              <a:rPr lang="en-US" dirty="0" smtClean="0"/>
              <a:t>ust </a:t>
            </a:r>
            <a:r>
              <a:rPr lang="en-US" dirty="0"/>
              <a:t>p</a:t>
            </a:r>
            <a:r>
              <a:rPr lang="en-US" dirty="0" smtClean="0"/>
              <a:t>lain overwhelmed and need to adjust your schedule.</a:t>
            </a:r>
          </a:p>
          <a:p>
            <a:pPr lvl="1">
              <a:buFont typeface="Wingdings" pitchFamily="2" charset="2"/>
              <a:buChar char="Ø"/>
            </a:pPr>
            <a:r>
              <a:rPr lang="en-US" dirty="0"/>
              <a:t>Read </a:t>
            </a:r>
            <a:r>
              <a:rPr lang="en-US" dirty="0" smtClean="0"/>
              <a:t>about </a:t>
            </a:r>
            <a:r>
              <a:rPr lang="en-US" dirty="0"/>
              <a:t>this </a:t>
            </a:r>
            <a:r>
              <a:rPr lang="en-US" dirty="0" smtClean="0"/>
              <a:t>grade option and it fits with a successful academic plan.</a:t>
            </a:r>
          </a:p>
          <a:p>
            <a:r>
              <a:rPr lang="en-US" dirty="0" smtClean="0"/>
              <a:t>If you decide to take a “W” grade, please print out the W form </a:t>
            </a:r>
            <a:r>
              <a:rPr lang="en-US" dirty="0" smtClean="0">
                <a:solidFill>
                  <a:srgbClr val="FF0000"/>
                </a:solidFill>
              </a:rPr>
              <a:t>in advance</a:t>
            </a:r>
            <a:r>
              <a:rPr lang="en-US" dirty="0" smtClean="0"/>
              <a:t> at </a:t>
            </a:r>
            <a:r>
              <a:rPr lang="en-US" dirty="0">
                <a:hlinkClick r:id="rId2"/>
              </a:rPr>
              <a:t>https://ssc.auca.kg/forms/</a:t>
            </a:r>
            <a:r>
              <a:rPr lang="en-US" dirty="0"/>
              <a:t> and </a:t>
            </a:r>
            <a:r>
              <a:rPr lang="en-US" dirty="0" smtClean="0"/>
              <a:t>have department head and academic advisor to sign it before submitting to Registrars office</a:t>
            </a:r>
          </a:p>
        </p:txBody>
      </p:sp>
    </p:spTree>
    <p:extLst>
      <p:ext uri="{BB962C8B-B14F-4D97-AF65-F5344CB8AC3E}">
        <p14:creationId xmlns:p14="http://schemas.microsoft.com/office/powerpoint/2010/main" val="30234846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Online WARC tutoring</a:t>
            </a:r>
            <a:endParaRPr lang="en-US" dirty="0"/>
          </a:p>
        </p:txBody>
      </p:sp>
      <p:sp>
        <p:nvSpPr>
          <p:cNvPr id="3" name="Объект 2"/>
          <p:cNvSpPr>
            <a:spLocks noGrp="1"/>
          </p:cNvSpPr>
          <p:nvPr>
            <p:ph idx="1"/>
          </p:nvPr>
        </p:nvSpPr>
        <p:spPr/>
        <p:txBody>
          <a:bodyPr>
            <a:normAutofit fontScale="92500" lnSpcReduction="20000"/>
          </a:bodyPr>
          <a:lstStyle/>
          <a:p>
            <a:r>
              <a:rPr lang="en-US" dirty="0"/>
              <a:t>The procedure </a:t>
            </a:r>
            <a:r>
              <a:rPr lang="en-US" dirty="0" smtClean="0"/>
              <a:t>for </a:t>
            </a:r>
            <a:r>
              <a:rPr lang="en-US" b="1" dirty="0" smtClean="0"/>
              <a:t>booking </a:t>
            </a:r>
            <a:r>
              <a:rPr lang="en-US" b="1" dirty="0"/>
              <a:t>a session </a:t>
            </a:r>
            <a:r>
              <a:rPr lang="en-US" dirty="0"/>
              <a:t>remains the same: simply visit </a:t>
            </a:r>
            <a:r>
              <a:rPr lang="en-US" dirty="0" smtClean="0"/>
              <a:t>online </a:t>
            </a:r>
            <a:r>
              <a:rPr lang="en-US" dirty="0"/>
              <a:t>schedule located </a:t>
            </a:r>
            <a:r>
              <a:rPr lang="en-US" dirty="0" smtClean="0"/>
              <a:t>on website, </a:t>
            </a:r>
            <a:r>
              <a:rPr lang="en-US" b="1" dirty="0" smtClean="0"/>
              <a:t>warc.auca.kg</a:t>
            </a:r>
            <a:r>
              <a:rPr lang="en-US" b="1" dirty="0"/>
              <a:t>, </a:t>
            </a:r>
            <a:endParaRPr lang="en-US" b="1" dirty="0" smtClean="0"/>
          </a:p>
          <a:p>
            <a:r>
              <a:rPr lang="en-US" dirty="0" smtClean="0"/>
              <a:t>log </a:t>
            </a:r>
            <a:r>
              <a:rPr lang="en-US" dirty="0"/>
              <a:t>in with your </a:t>
            </a:r>
            <a:r>
              <a:rPr lang="en-US" b="1" dirty="0"/>
              <a:t>AUCA account information</a:t>
            </a:r>
            <a:r>
              <a:rPr lang="en-US" dirty="0"/>
              <a:t>, and select an available session.</a:t>
            </a:r>
          </a:p>
          <a:p>
            <a:r>
              <a:rPr lang="en-US" dirty="0"/>
              <a:t>You will </a:t>
            </a:r>
            <a:r>
              <a:rPr lang="en-US" b="1" dirty="0"/>
              <a:t>receive an invitation </a:t>
            </a:r>
            <a:r>
              <a:rPr lang="en-US" dirty="0"/>
              <a:t>to a Google Hangout session from your tutor at your </a:t>
            </a:r>
            <a:r>
              <a:rPr lang="en-US" dirty="0" smtClean="0"/>
              <a:t>AUCA email </a:t>
            </a:r>
            <a:r>
              <a:rPr lang="en-US" dirty="0"/>
              <a:t>address</a:t>
            </a:r>
            <a:r>
              <a:rPr lang="en-US" dirty="0" smtClean="0"/>
              <a:t>.</a:t>
            </a:r>
          </a:p>
          <a:p>
            <a:r>
              <a:rPr lang="en-US" dirty="0" smtClean="0"/>
              <a:t> </a:t>
            </a:r>
            <a:r>
              <a:rPr lang="en-US" dirty="0"/>
              <a:t>Open </a:t>
            </a:r>
            <a:r>
              <a:rPr lang="en-US" b="1" dirty="0" smtClean="0"/>
              <a:t>Google Hangout </a:t>
            </a:r>
            <a:r>
              <a:rPr lang="en-US" dirty="0"/>
              <a:t>and Google Drive. </a:t>
            </a:r>
            <a:endParaRPr lang="en-US" dirty="0" smtClean="0"/>
          </a:p>
          <a:p>
            <a:r>
              <a:rPr lang="en-US" dirty="0" smtClean="0"/>
              <a:t>Make </a:t>
            </a:r>
            <a:r>
              <a:rPr lang="en-US" dirty="0"/>
              <a:t>sure that you have your </a:t>
            </a:r>
            <a:r>
              <a:rPr lang="en-US" b="1" dirty="0"/>
              <a:t>audio and video </a:t>
            </a:r>
            <a:r>
              <a:rPr lang="en-US" dirty="0"/>
              <a:t>both </a:t>
            </a:r>
            <a:r>
              <a:rPr lang="en-US" dirty="0" smtClean="0"/>
              <a:t>enabled</a:t>
            </a:r>
            <a:endParaRPr lang="en-US" dirty="0"/>
          </a:p>
          <a:p>
            <a:r>
              <a:rPr lang="en-US" dirty="0"/>
              <a:t>expect a </a:t>
            </a:r>
            <a:r>
              <a:rPr lang="en-US" b="1" dirty="0"/>
              <a:t>call from your tutor</a:t>
            </a:r>
            <a:r>
              <a:rPr lang="en-US" dirty="0"/>
              <a:t>. </a:t>
            </a:r>
            <a:endParaRPr lang="en-US" dirty="0" smtClean="0"/>
          </a:p>
          <a:p>
            <a:r>
              <a:rPr lang="en-US" dirty="0" smtClean="0"/>
              <a:t>For </a:t>
            </a:r>
            <a:r>
              <a:rPr lang="en-US" dirty="0"/>
              <a:t>more information on how online tutoring sessions will </a:t>
            </a:r>
            <a:r>
              <a:rPr lang="en-US" dirty="0" smtClean="0"/>
              <a:t>be conducted</a:t>
            </a:r>
            <a:r>
              <a:rPr lang="en-US" dirty="0"/>
              <a:t>, take a look at the </a:t>
            </a:r>
            <a:r>
              <a:rPr lang="en-US" b="1" dirty="0"/>
              <a:t>online tutoring page </a:t>
            </a:r>
            <a:r>
              <a:rPr lang="en-US" dirty="0"/>
              <a:t>of our website or check out our </a:t>
            </a:r>
            <a:r>
              <a:rPr lang="en-US" b="1" dirty="0" smtClean="0"/>
              <a:t>short online </a:t>
            </a:r>
            <a:r>
              <a:rPr lang="en-US" b="1" dirty="0"/>
              <a:t>tutoring video tutorial.</a:t>
            </a:r>
          </a:p>
        </p:txBody>
      </p:sp>
    </p:spTree>
    <p:extLst>
      <p:ext uri="{BB962C8B-B14F-4D97-AF65-F5344CB8AC3E}">
        <p14:creationId xmlns:p14="http://schemas.microsoft.com/office/powerpoint/2010/main" val="1160898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WARC – Tutoring Resource</a:t>
            </a:r>
            <a:endParaRPr lang="ru-RU" dirty="0"/>
          </a:p>
        </p:txBody>
      </p:sp>
      <p:sp>
        <p:nvSpPr>
          <p:cNvPr id="3" name="Content Placeholder 2"/>
          <p:cNvSpPr>
            <a:spLocks noGrp="1"/>
          </p:cNvSpPr>
          <p:nvPr>
            <p:ph idx="1"/>
          </p:nvPr>
        </p:nvSpPr>
        <p:spPr/>
        <p:txBody>
          <a:bodyPr>
            <a:normAutofit lnSpcReduction="10000"/>
          </a:bodyPr>
          <a:lstStyle/>
          <a:p>
            <a:r>
              <a:rPr lang="en-US" dirty="0" smtClean="0"/>
              <a:t>WARC – Writing and Academic Resource Center</a:t>
            </a:r>
          </a:p>
          <a:p>
            <a:pPr lvl="1"/>
            <a:r>
              <a:rPr lang="en-US" dirty="0" smtClean="0"/>
              <a:t>One-on-one tutoring for all students </a:t>
            </a:r>
            <a:r>
              <a:rPr lang="en-US" i="1" u="sng" dirty="0" smtClean="0">
                <a:solidFill>
                  <a:srgbClr val="FF0000"/>
                </a:solidFill>
              </a:rPr>
              <a:t>ONLINE is AVAILABLE </a:t>
            </a:r>
          </a:p>
          <a:p>
            <a:pPr lvl="1"/>
            <a:endParaRPr lang="en-US" i="1" u="sng" dirty="0" smtClean="0">
              <a:solidFill>
                <a:srgbClr val="FF0000"/>
              </a:solidFill>
            </a:endParaRPr>
          </a:p>
          <a:p>
            <a:r>
              <a:rPr lang="en-US" dirty="0" smtClean="0"/>
              <a:t>Areas of tutoring:</a:t>
            </a:r>
          </a:p>
          <a:p>
            <a:pPr lvl="1"/>
            <a:r>
              <a:rPr lang="en-US" dirty="0" smtClean="0"/>
              <a:t>Writing: short and long research paper, essay, statement of purpose, motivation letter, etc.</a:t>
            </a:r>
          </a:p>
          <a:p>
            <a:pPr lvl="1"/>
            <a:r>
              <a:rPr lang="en-US" dirty="0" smtClean="0"/>
              <a:t>Mathematics, Economics, Financial Accounting, Programming, Kyrgyz language</a:t>
            </a:r>
          </a:p>
          <a:p>
            <a:pPr marL="0" indent="0">
              <a:buNone/>
            </a:pPr>
            <a:endParaRPr lang="en-US" b="1" dirty="0" smtClean="0"/>
          </a:p>
          <a:p>
            <a:r>
              <a:rPr lang="en-US" dirty="0" smtClean="0"/>
              <a:t>WARC Hours: Monday – Saturday, from 10 a.m. to 4 p.m.</a:t>
            </a:r>
          </a:p>
          <a:p>
            <a:r>
              <a:rPr lang="en-US" dirty="0" smtClean="0"/>
              <a:t>To make an appointment: https</a:t>
            </a:r>
            <a:r>
              <a:rPr lang="en-US" dirty="0"/>
              <a:t>://warc.auca.kg/app/</a:t>
            </a:r>
            <a:endParaRPr lang="ru-RU" dirty="0"/>
          </a:p>
        </p:txBody>
      </p:sp>
    </p:spTree>
    <p:extLst>
      <p:ext uri="{BB962C8B-B14F-4D97-AF65-F5344CB8AC3E}">
        <p14:creationId xmlns:p14="http://schemas.microsoft.com/office/powerpoint/2010/main" val="530325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Services</a:t>
            </a:r>
            <a:endParaRPr lang="ru-RU" dirty="0"/>
          </a:p>
        </p:txBody>
      </p:sp>
      <p:sp>
        <p:nvSpPr>
          <p:cNvPr id="3" name="Content Placeholder 2"/>
          <p:cNvSpPr>
            <a:spLocks noGrp="1"/>
          </p:cNvSpPr>
          <p:nvPr>
            <p:ph idx="1"/>
          </p:nvPr>
        </p:nvSpPr>
        <p:spPr>
          <a:xfrm>
            <a:off x="457200" y="1700808"/>
            <a:ext cx="8229600" cy="4425355"/>
          </a:xfrm>
        </p:spPr>
        <p:txBody>
          <a:bodyPr>
            <a:normAutofit fontScale="92500"/>
          </a:bodyPr>
          <a:lstStyle/>
          <a:p>
            <a:r>
              <a:rPr lang="en-US" dirty="0" smtClean="0"/>
              <a:t>Counseling Services are free and available to all registered AUCA students seeking direction and support with personal</a:t>
            </a:r>
            <a:r>
              <a:rPr lang="en-US" dirty="0"/>
              <a:t>, </a:t>
            </a:r>
            <a:r>
              <a:rPr lang="en-US" dirty="0" smtClean="0"/>
              <a:t>family, developmental </a:t>
            </a:r>
            <a:r>
              <a:rPr lang="en-US" dirty="0"/>
              <a:t>and academic-related </a:t>
            </a:r>
            <a:r>
              <a:rPr lang="en-US" dirty="0" smtClean="0"/>
              <a:t>problems.</a:t>
            </a:r>
          </a:p>
          <a:p>
            <a:r>
              <a:rPr lang="en-US" dirty="0" smtClean="0"/>
              <a:t>Students are encouraged to discuss feelings and learn how to manage stress and new relationships.</a:t>
            </a:r>
          </a:p>
          <a:p>
            <a:r>
              <a:rPr lang="en-US" dirty="0" smtClean="0"/>
              <a:t>Please feel free to contact our trained counselors at AUCA:</a:t>
            </a:r>
          </a:p>
          <a:p>
            <a:pPr lvl="1"/>
            <a:r>
              <a:rPr lang="en-US" b="1" dirty="0" smtClean="0">
                <a:solidFill>
                  <a:srgbClr val="FF0000"/>
                </a:solidFill>
              </a:rPr>
              <a:t>Diana </a:t>
            </a:r>
            <a:r>
              <a:rPr lang="en-US" b="1" dirty="0" err="1" smtClean="0">
                <a:solidFill>
                  <a:srgbClr val="FF0000"/>
                </a:solidFill>
              </a:rPr>
              <a:t>Pokhilko</a:t>
            </a:r>
            <a:r>
              <a:rPr lang="en-US" dirty="0" smtClean="0">
                <a:solidFill>
                  <a:srgbClr val="FF0000"/>
                </a:solidFill>
              </a:rPr>
              <a:t>, Psychologist (for foreign students) </a:t>
            </a:r>
          </a:p>
          <a:p>
            <a:pPr lvl="1"/>
            <a:r>
              <a:rPr lang="en-US" b="1" dirty="0" smtClean="0">
                <a:solidFill>
                  <a:srgbClr val="FF0000"/>
                </a:solidFill>
              </a:rPr>
              <a:t>Aida </a:t>
            </a:r>
            <a:r>
              <a:rPr lang="en-US" b="1" dirty="0" err="1" smtClean="0">
                <a:solidFill>
                  <a:srgbClr val="FF0000"/>
                </a:solidFill>
              </a:rPr>
              <a:t>Parpieva</a:t>
            </a:r>
            <a:r>
              <a:rPr lang="en-US" b="1" dirty="0" smtClean="0">
                <a:solidFill>
                  <a:srgbClr val="FF0000"/>
                </a:solidFill>
              </a:rPr>
              <a:t>, </a:t>
            </a:r>
            <a:r>
              <a:rPr lang="en-US" dirty="0" smtClean="0">
                <a:solidFill>
                  <a:srgbClr val="FF0000"/>
                </a:solidFill>
              </a:rPr>
              <a:t>Psychologist</a:t>
            </a:r>
            <a:endParaRPr lang="en-US" dirty="0" smtClean="0">
              <a:solidFill>
                <a:srgbClr val="FF0000"/>
              </a:solidFill>
            </a:endParaRPr>
          </a:p>
          <a:p>
            <a:pPr lvl="1"/>
            <a:r>
              <a:rPr lang="en-US" dirty="0" smtClean="0"/>
              <a:t>To set up a meeting write an email: </a:t>
            </a:r>
            <a:r>
              <a:rPr lang="en-US" u="sng" dirty="0" smtClean="0">
                <a:hlinkClick r:id="rId2"/>
              </a:rPr>
              <a:t>cs@auca.kg</a:t>
            </a:r>
            <a:endParaRPr lang="en-US" u="sng" dirty="0" smtClean="0"/>
          </a:p>
          <a:p>
            <a:pPr lvl="1"/>
            <a:r>
              <a:rPr lang="en-US" u="sng" dirty="0" smtClean="0"/>
              <a:t>Or call 0552 282277 </a:t>
            </a:r>
          </a:p>
          <a:p>
            <a:pPr lvl="1"/>
            <a:r>
              <a:rPr lang="en-US" b="1" u="sng" dirty="0">
                <a:hlinkClick r:id="rId3"/>
              </a:rPr>
              <a:t>https://cs.auca.kg/</a:t>
            </a:r>
            <a:endParaRPr lang="en-US" u="sng" dirty="0" smtClean="0"/>
          </a:p>
          <a:p>
            <a:pPr marL="457200" lvl="1" indent="0">
              <a:buNone/>
            </a:pPr>
            <a:endParaRPr lang="en-US" dirty="0"/>
          </a:p>
          <a:p>
            <a:pPr marL="457200" lvl="1" indent="0">
              <a:buNone/>
            </a:pPr>
            <a:endParaRPr lang="en-US" dirty="0"/>
          </a:p>
          <a:p>
            <a:pPr marL="0" indent="0">
              <a:buNone/>
            </a:pPr>
            <a:endParaRPr lang="ru-RU" dirty="0"/>
          </a:p>
        </p:txBody>
      </p:sp>
    </p:spTree>
    <p:extLst>
      <p:ext uri="{BB962C8B-B14F-4D97-AF65-F5344CB8AC3E}">
        <p14:creationId xmlns:p14="http://schemas.microsoft.com/office/powerpoint/2010/main" val="774420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smtClean="0"/>
              <a:t>Every Freshman student is given a Checklist by the Major department during the Orientation Week. </a:t>
            </a:r>
          </a:p>
          <a:p>
            <a:r>
              <a:rPr lang="en-US" dirty="0"/>
              <a:t>Please </a:t>
            </a:r>
            <a:r>
              <a:rPr lang="en-US" dirty="0" smtClean="0"/>
              <a:t>ask your Department Office Manager for a Checklist if you </a:t>
            </a:r>
            <a:r>
              <a:rPr lang="en-US" dirty="0"/>
              <a:t>do not </a:t>
            </a:r>
            <a:r>
              <a:rPr lang="en-US" dirty="0" smtClean="0"/>
              <a:t>have one.</a:t>
            </a:r>
          </a:p>
          <a:p>
            <a:r>
              <a:rPr lang="en-US" dirty="0" smtClean="0"/>
              <a:t>You can also find Checklists on </a:t>
            </a:r>
            <a:r>
              <a:rPr lang="en-US" dirty="0" smtClean="0">
                <a:hlinkClick r:id="rId2"/>
              </a:rPr>
              <a:t>www.auca.kg</a:t>
            </a:r>
            <a:r>
              <a:rPr lang="en-US" dirty="0" smtClean="0"/>
              <a:t> website under each department</a:t>
            </a:r>
          </a:p>
          <a:p>
            <a:r>
              <a:rPr lang="en-US" dirty="0"/>
              <a:t>Before each </a:t>
            </a:r>
            <a:r>
              <a:rPr lang="en-US" dirty="0" smtClean="0"/>
              <a:t>Registration period, follow </a:t>
            </a:r>
            <a:r>
              <a:rPr lang="en-US" dirty="0"/>
              <a:t>your </a:t>
            </a:r>
            <a:r>
              <a:rPr lang="en-US" dirty="0" smtClean="0"/>
              <a:t>Checklist independently </a:t>
            </a:r>
            <a:r>
              <a:rPr lang="en-US" dirty="0"/>
              <a:t>and </a:t>
            </a:r>
            <a:r>
              <a:rPr lang="en-US" b="1" u="sng" dirty="0">
                <a:solidFill>
                  <a:srgbClr val="FF0000"/>
                </a:solidFill>
                <a:effectLst>
                  <a:outerShdw blurRad="38100" dist="38100" dir="2700000" algn="tl">
                    <a:srgbClr val="000000">
                      <a:alpha val="43137"/>
                    </a:srgbClr>
                  </a:outerShdw>
                </a:effectLst>
              </a:rPr>
              <a:t>see your </a:t>
            </a:r>
            <a:r>
              <a:rPr lang="en-US" b="1" u="sng" dirty="0" smtClean="0">
                <a:solidFill>
                  <a:srgbClr val="FF0000"/>
                </a:solidFill>
                <a:effectLst>
                  <a:outerShdw blurRad="38100" dist="38100" dir="2700000" algn="tl">
                    <a:srgbClr val="000000">
                      <a:alpha val="43137"/>
                    </a:srgbClr>
                  </a:outerShdw>
                </a:effectLst>
              </a:rPr>
              <a:t>Advisor </a:t>
            </a:r>
            <a:r>
              <a:rPr lang="en-US" dirty="0"/>
              <a:t>if you have questions</a:t>
            </a:r>
            <a:r>
              <a:rPr lang="en-US" dirty="0" smtClean="0"/>
              <a:t>.</a:t>
            </a:r>
          </a:p>
        </p:txBody>
      </p:sp>
    </p:spTree>
    <p:extLst>
      <p:ext uri="{BB962C8B-B14F-4D97-AF65-F5344CB8AC3E}">
        <p14:creationId xmlns:p14="http://schemas.microsoft.com/office/powerpoint/2010/main" val="27485697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Academic and Department Advising </a:t>
            </a:r>
            <a:endParaRPr lang="ru-RU" dirty="0"/>
          </a:p>
        </p:txBody>
      </p:sp>
      <p:sp>
        <p:nvSpPr>
          <p:cNvPr id="3" name="Content Placeholder 2"/>
          <p:cNvSpPr>
            <a:spLocks noGrp="1"/>
          </p:cNvSpPr>
          <p:nvPr>
            <p:ph idx="1"/>
          </p:nvPr>
        </p:nvSpPr>
        <p:spPr>
          <a:xfrm>
            <a:off x="539552" y="2204864"/>
            <a:ext cx="8229600" cy="2880320"/>
          </a:xfrm>
        </p:spPr>
        <p:txBody>
          <a:bodyPr>
            <a:normAutofit/>
          </a:bodyPr>
          <a:lstStyle/>
          <a:p>
            <a:pPr marL="0" lvl="0" indent="0">
              <a:lnSpc>
                <a:spcPct val="90000"/>
              </a:lnSpc>
              <a:spcBef>
                <a:spcPts val="480"/>
              </a:spcBef>
              <a:buNone/>
            </a:pPr>
            <a:r>
              <a:rPr lang="en-US" dirty="0"/>
              <a:t>If you have questions </a:t>
            </a:r>
            <a:r>
              <a:rPr lang="en-US" dirty="0" smtClean="0"/>
              <a:t>please e-mail to: </a:t>
            </a:r>
            <a:r>
              <a:rPr lang="en-US" u="sng" dirty="0">
                <a:solidFill>
                  <a:schemeClr val="hlink"/>
                </a:solidFill>
                <a:hlinkClick r:id="rId2"/>
              </a:rPr>
              <a:t>advising@auca.kg</a:t>
            </a:r>
            <a:r>
              <a:rPr lang="en-US" dirty="0"/>
              <a:t> or call and send </a:t>
            </a:r>
            <a:r>
              <a:rPr lang="en-US" dirty="0" err="1" smtClean="0"/>
              <a:t>WhatsApp</a:t>
            </a:r>
            <a:r>
              <a:rPr lang="en-US" dirty="0" smtClean="0"/>
              <a:t> </a:t>
            </a:r>
            <a:r>
              <a:rPr lang="en-US" dirty="0"/>
              <a:t>messages to</a:t>
            </a:r>
            <a:r>
              <a:rPr lang="en-US" dirty="0" smtClean="0"/>
              <a:t>: </a:t>
            </a:r>
            <a:endParaRPr lang="en-US" dirty="0"/>
          </a:p>
          <a:p>
            <a:pPr marL="0" lvl="0" indent="0">
              <a:lnSpc>
                <a:spcPct val="90000"/>
              </a:lnSpc>
              <a:spcBef>
                <a:spcPts val="480"/>
              </a:spcBef>
              <a:buNone/>
            </a:pPr>
            <a:endParaRPr lang="en-US" dirty="0"/>
          </a:p>
          <a:p>
            <a:pPr>
              <a:lnSpc>
                <a:spcPct val="90000"/>
              </a:lnSpc>
              <a:spcBef>
                <a:spcPts val="480"/>
              </a:spcBef>
              <a:buSzPts val="1800"/>
            </a:pPr>
            <a:r>
              <a:rPr lang="en-US" dirty="0" err="1"/>
              <a:t>Gulnur</a:t>
            </a:r>
            <a:r>
              <a:rPr lang="en-US" dirty="0"/>
              <a:t> </a:t>
            </a:r>
            <a:r>
              <a:rPr lang="en-US" dirty="0" err="1"/>
              <a:t>Esenalieva</a:t>
            </a:r>
            <a:r>
              <a:rPr lang="en-US" dirty="0"/>
              <a:t> 0770 777529 , </a:t>
            </a:r>
          </a:p>
          <a:p>
            <a:pPr>
              <a:lnSpc>
                <a:spcPct val="90000"/>
              </a:lnSpc>
              <a:spcBef>
                <a:spcPts val="480"/>
              </a:spcBef>
              <a:buSzPts val="1800"/>
            </a:pPr>
            <a:r>
              <a:rPr lang="en-US" dirty="0" err="1"/>
              <a:t>Zarina</a:t>
            </a:r>
            <a:r>
              <a:rPr lang="en-US" dirty="0"/>
              <a:t> </a:t>
            </a:r>
            <a:r>
              <a:rPr lang="en-US" dirty="0" err="1"/>
              <a:t>Beishenbaeva</a:t>
            </a:r>
            <a:r>
              <a:rPr lang="en-US" dirty="0"/>
              <a:t> 0777 999 740</a:t>
            </a:r>
            <a:r>
              <a:rPr lang="en-US" dirty="0" smtClean="0"/>
              <a:t>, </a:t>
            </a:r>
            <a:r>
              <a:rPr lang="en-US" dirty="0" err="1" smtClean="0"/>
              <a:t>WhatsApp</a:t>
            </a:r>
            <a:r>
              <a:rPr lang="en-US" dirty="0" smtClean="0"/>
              <a:t>: 0704400337 </a:t>
            </a:r>
            <a:endParaRPr lang="en-US" dirty="0"/>
          </a:p>
          <a:p>
            <a:pPr>
              <a:lnSpc>
                <a:spcPct val="90000"/>
              </a:lnSpc>
              <a:spcBef>
                <a:spcPts val="480"/>
              </a:spcBef>
              <a:buSzPts val="1800"/>
            </a:pPr>
            <a:r>
              <a:rPr lang="en-US" dirty="0" err="1"/>
              <a:t>Gulnur</a:t>
            </a:r>
            <a:r>
              <a:rPr lang="en-US" dirty="0"/>
              <a:t> </a:t>
            </a:r>
            <a:r>
              <a:rPr lang="en-US" dirty="0" err="1"/>
              <a:t>Abdyrakunova</a:t>
            </a:r>
            <a:r>
              <a:rPr lang="en-US" dirty="0"/>
              <a:t> 0777 999 820 </a:t>
            </a:r>
          </a:p>
          <a:p>
            <a:endParaRPr lang="en-US" dirty="0" smtClean="0"/>
          </a:p>
        </p:txBody>
      </p:sp>
    </p:spTree>
    <p:extLst>
      <p:ext uri="{BB962C8B-B14F-4D97-AF65-F5344CB8AC3E}">
        <p14:creationId xmlns:p14="http://schemas.microsoft.com/office/powerpoint/2010/main" val="791388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 transfer</a:t>
            </a:r>
            <a:endParaRPr lang="ru-RU" dirty="0"/>
          </a:p>
        </p:txBody>
      </p:sp>
      <p:sp>
        <p:nvSpPr>
          <p:cNvPr id="3" name="Content Placeholder 2"/>
          <p:cNvSpPr>
            <a:spLocks noGrp="1"/>
          </p:cNvSpPr>
          <p:nvPr>
            <p:ph idx="1"/>
          </p:nvPr>
        </p:nvSpPr>
        <p:spPr>
          <a:xfrm>
            <a:off x="971600" y="1600200"/>
            <a:ext cx="7128792" cy="4525963"/>
          </a:xfrm>
        </p:spPr>
        <p:txBody>
          <a:bodyPr/>
          <a:lstStyle/>
          <a:p>
            <a:r>
              <a:rPr lang="en-US" b="1" dirty="0" smtClean="0"/>
              <a:t>Please Note: </a:t>
            </a:r>
            <a:r>
              <a:rPr lang="en-US" dirty="0" smtClean="0"/>
              <a:t>Starting from Add/Drop period </a:t>
            </a:r>
            <a:r>
              <a:rPr lang="en-US" dirty="0" smtClean="0"/>
              <a:t>Fall semester, after becoming </a:t>
            </a:r>
            <a:r>
              <a:rPr lang="en-US" dirty="0" smtClean="0"/>
              <a:t>sophomore students your respected department head will assign you advisors from your department</a:t>
            </a:r>
          </a:p>
          <a:p>
            <a:endParaRPr lang="en-US" dirty="0" smtClean="0"/>
          </a:p>
          <a:p>
            <a:r>
              <a:rPr lang="en-US" dirty="0" smtClean="0"/>
              <a:t>Academic Advising members can ONLY be advisors of FRESHMAN students</a:t>
            </a:r>
          </a:p>
          <a:p>
            <a:endParaRPr lang="ru-RU" dirty="0"/>
          </a:p>
        </p:txBody>
      </p:sp>
    </p:spTree>
    <p:extLst>
      <p:ext uri="{BB962C8B-B14F-4D97-AF65-F5344CB8AC3E}">
        <p14:creationId xmlns:p14="http://schemas.microsoft.com/office/powerpoint/2010/main" val="3231967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Reminders</a:t>
            </a:r>
            <a:endParaRPr lang="ru-RU" dirty="0"/>
          </a:p>
        </p:txBody>
      </p:sp>
      <p:sp>
        <p:nvSpPr>
          <p:cNvPr id="3" name="Content Placeholder 2"/>
          <p:cNvSpPr>
            <a:spLocks noGrp="1"/>
          </p:cNvSpPr>
          <p:nvPr>
            <p:ph idx="1"/>
          </p:nvPr>
        </p:nvSpPr>
        <p:spPr/>
        <p:txBody>
          <a:bodyPr>
            <a:normAutofit/>
          </a:bodyPr>
          <a:lstStyle/>
          <a:p>
            <a:r>
              <a:rPr lang="en-US" dirty="0" smtClean="0"/>
              <a:t>Check your </a:t>
            </a:r>
            <a:r>
              <a:rPr lang="en-US" b="1" dirty="0" smtClean="0"/>
              <a:t>AUCA e-mail </a:t>
            </a:r>
            <a:r>
              <a:rPr lang="en-US" dirty="0" smtClean="0"/>
              <a:t>to avoid missing important information – deadlines, course changes, updated policies and important announcements.</a:t>
            </a:r>
          </a:p>
          <a:p>
            <a:r>
              <a:rPr lang="en-US" b="1" u="sng" dirty="0" smtClean="0">
                <a:solidFill>
                  <a:srgbClr val="FF0000"/>
                </a:solidFill>
              </a:rPr>
              <a:t>Update your phone and email contact information </a:t>
            </a:r>
            <a:r>
              <a:rPr lang="en-US" dirty="0" smtClean="0"/>
              <a:t>right away so we can reach you. Avoid a call to your family. </a:t>
            </a:r>
          </a:p>
          <a:p>
            <a:r>
              <a:rPr lang="en-US" dirty="0" smtClean="0"/>
              <a:t>Course Evaluations – available online and required from all students at the end of each semester. </a:t>
            </a:r>
          </a:p>
          <a:p>
            <a:r>
              <a:rPr lang="en-US" dirty="0" smtClean="0"/>
              <a:t>Updated </a:t>
            </a:r>
            <a:r>
              <a:rPr lang="en-US" dirty="0"/>
              <a:t>academic </a:t>
            </a:r>
            <a:r>
              <a:rPr lang="en-US" dirty="0" smtClean="0"/>
              <a:t>rules and polices can </a:t>
            </a:r>
            <a:r>
              <a:rPr lang="en-US" dirty="0"/>
              <a:t>be found online, at Registrar’s web </a:t>
            </a:r>
            <a:r>
              <a:rPr lang="en-US" dirty="0" smtClean="0"/>
              <a:t>page: </a:t>
            </a:r>
            <a:r>
              <a:rPr lang="en-US" dirty="0" smtClean="0">
                <a:solidFill>
                  <a:srgbClr val="FF0000"/>
                </a:solidFill>
              </a:rPr>
              <a:t>http</a:t>
            </a:r>
            <a:r>
              <a:rPr lang="en-US" dirty="0">
                <a:solidFill>
                  <a:srgbClr val="FF0000"/>
                </a:solidFill>
              </a:rPr>
              <a:t>://www.auca.kg/en/registrar_rules/ </a:t>
            </a:r>
            <a:endParaRPr lang="ru-RU" dirty="0">
              <a:solidFill>
                <a:srgbClr val="FF0000"/>
              </a:solidFill>
            </a:endParaRPr>
          </a:p>
          <a:p>
            <a:endParaRPr lang="en-US" dirty="0"/>
          </a:p>
          <a:p>
            <a:endParaRPr lang="en-US" dirty="0" smtClean="0"/>
          </a:p>
          <a:p>
            <a:pPr marL="0" indent="0">
              <a:buNone/>
            </a:pPr>
            <a:endParaRPr lang="en-US" dirty="0" smtClean="0"/>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1226632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Thank you! </a:t>
            </a:r>
            <a:endParaRPr lang="ru-RU" sz="6600" dirty="0"/>
          </a:p>
        </p:txBody>
      </p:sp>
      <p:sp>
        <p:nvSpPr>
          <p:cNvPr id="3" name="Content Placeholder 2"/>
          <p:cNvSpPr>
            <a:spLocks noGrp="1"/>
          </p:cNvSpPr>
          <p:nvPr>
            <p:ph idx="1"/>
          </p:nvPr>
        </p:nvSpPr>
        <p:spPr/>
        <p:txBody>
          <a:bodyPr>
            <a:normAutofit/>
          </a:bodyPr>
          <a:lstStyle/>
          <a:p>
            <a:pPr marL="0" indent="0" algn="ctr">
              <a:buNone/>
            </a:pPr>
            <a:endParaRPr lang="en-US" sz="4400" dirty="0" smtClean="0"/>
          </a:p>
          <a:p>
            <a:pPr marL="0" indent="0" algn="ctr">
              <a:buNone/>
            </a:pPr>
            <a:endParaRPr lang="en-US" sz="4400" dirty="0"/>
          </a:p>
          <a:p>
            <a:pPr marL="0" indent="0" algn="ctr">
              <a:buNone/>
            </a:pPr>
            <a:r>
              <a:rPr lang="en-US" sz="4400" dirty="0" smtClean="0"/>
              <a:t>Any questions? </a:t>
            </a:r>
            <a:endParaRPr lang="ru-RU" sz="4400" dirty="0"/>
          </a:p>
        </p:txBody>
      </p:sp>
    </p:spTree>
    <p:extLst>
      <p:ext uri="{BB962C8B-B14F-4D97-AF65-F5344CB8AC3E}">
        <p14:creationId xmlns:p14="http://schemas.microsoft.com/office/powerpoint/2010/main" val="4330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Credits</a:t>
            </a:r>
            <a:endParaRPr lang="ru-RU" dirty="0"/>
          </a:p>
        </p:txBody>
      </p:sp>
      <p:sp>
        <p:nvSpPr>
          <p:cNvPr id="3" name="Content Placeholder 2"/>
          <p:cNvSpPr>
            <a:spLocks noGrp="1"/>
          </p:cNvSpPr>
          <p:nvPr>
            <p:ph idx="1"/>
          </p:nvPr>
        </p:nvSpPr>
        <p:spPr>
          <a:xfrm>
            <a:off x="539552" y="2420888"/>
            <a:ext cx="8229600" cy="2520280"/>
          </a:xfrm>
        </p:spPr>
        <p:txBody>
          <a:bodyPr>
            <a:normAutofit fontScale="92500" lnSpcReduction="10000"/>
          </a:bodyPr>
          <a:lstStyle/>
          <a:p>
            <a:r>
              <a:rPr lang="en-US" dirty="0" smtClean="0">
                <a:solidFill>
                  <a:schemeClr val="tx1"/>
                </a:solidFill>
              </a:rPr>
              <a:t>Regular credit load: 30 credits </a:t>
            </a:r>
          </a:p>
          <a:p>
            <a:endParaRPr lang="en-US" sz="1600" dirty="0">
              <a:solidFill>
                <a:schemeClr val="tx1"/>
              </a:solidFill>
            </a:endParaRPr>
          </a:p>
          <a:p>
            <a:r>
              <a:rPr lang="en-US" dirty="0" smtClean="0">
                <a:solidFill>
                  <a:schemeClr val="tx1"/>
                </a:solidFill>
              </a:rPr>
              <a:t>3 additional </a:t>
            </a:r>
            <a:r>
              <a:rPr lang="en-US" dirty="0">
                <a:solidFill>
                  <a:schemeClr val="tx1"/>
                </a:solidFill>
              </a:rPr>
              <a:t>credits </a:t>
            </a:r>
            <a:r>
              <a:rPr lang="en-US" dirty="0" smtClean="0">
                <a:solidFill>
                  <a:schemeClr val="tx1"/>
                </a:solidFill>
              </a:rPr>
              <a:t> are given (tuition free) each semester in the second, third, and fourth year of study</a:t>
            </a:r>
          </a:p>
          <a:p>
            <a:r>
              <a:rPr lang="en-US" b="1" i="1" u="sng" dirty="0" smtClean="0">
                <a:solidFill>
                  <a:srgbClr val="FF0000"/>
                </a:solidFill>
              </a:rPr>
              <a:t>You will receive extra 3 </a:t>
            </a:r>
            <a:r>
              <a:rPr lang="en-US" b="1" i="1" u="sng" dirty="0" err="1" smtClean="0">
                <a:solidFill>
                  <a:srgbClr val="FF0000"/>
                </a:solidFill>
              </a:rPr>
              <a:t>cr</a:t>
            </a:r>
            <a:r>
              <a:rPr lang="en-US" b="1" i="1" u="sng" dirty="0" smtClean="0">
                <a:solidFill>
                  <a:srgbClr val="FF0000"/>
                </a:solidFill>
              </a:rPr>
              <a:t> during add/drop period if you earn enough credits</a:t>
            </a:r>
          </a:p>
          <a:p>
            <a:r>
              <a:rPr lang="en-US" dirty="0" smtClean="0">
                <a:solidFill>
                  <a:schemeClr val="tx1"/>
                </a:solidFill>
              </a:rPr>
              <a:t>You should cover total 240 credits in 4 years</a:t>
            </a:r>
          </a:p>
          <a:p>
            <a:endParaRPr lang="en-US" sz="1600"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54432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a:t>
            </a:r>
            <a:endParaRPr lang="ru-RU" dirty="0"/>
          </a:p>
        </p:txBody>
      </p:sp>
      <p:sp>
        <p:nvSpPr>
          <p:cNvPr id="3" name="Content Placeholder 2"/>
          <p:cNvSpPr>
            <a:spLocks noGrp="1"/>
          </p:cNvSpPr>
          <p:nvPr>
            <p:ph idx="1"/>
          </p:nvPr>
        </p:nvSpPr>
        <p:spPr>
          <a:xfrm>
            <a:off x="457200" y="1772815"/>
            <a:ext cx="8229600" cy="4464497"/>
          </a:xfrm>
        </p:spPr>
        <p:txBody>
          <a:bodyPr>
            <a:normAutofit fontScale="92500"/>
          </a:bodyPr>
          <a:lstStyle/>
          <a:p>
            <a:r>
              <a:rPr lang="en-US" dirty="0" smtClean="0"/>
              <a:t>Audits </a:t>
            </a:r>
            <a:r>
              <a:rPr lang="en-US" dirty="0"/>
              <a:t>are beneficial for students who want to explore courses outside their majors, or those who are interested in courses that may require extraordinary effort to complete during the same semester as their compulsory major courses</a:t>
            </a:r>
            <a:r>
              <a:rPr lang="en-US" dirty="0" smtClean="0"/>
              <a:t>.</a:t>
            </a:r>
          </a:p>
          <a:p>
            <a:r>
              <a:rPr lang="en-US" dirty="0" smtClean="0"/>
              <a:t>6 </a:t>
            </a:r>
            <a:r>
              <a:rPr lang="en-US" dirty="0"/>
              <a:t>audit credits </a:t>
            </a:r>
            <a:r>
              <a:rPr lang="en-US" dirty="0" smtClean="0"/>
              <a:t>- not </a:t>
            </a:r>
            <a:r>
              <a:rPr lang="en-US" dirty="0"/>
              <a:t>required but possible; </a:t>
            </a:r>
            <a:endParaRPr lang="en-US" sz="1600" dirty="0"/>
          </a:p>
          <a:p>
            <a:r>
              <a:rPr lang="en-US" dirty="0" smtClean="0"/>
              <a:t>If you select a course with </a:t>
            </a:r>
            <a:r>
              <a:rPr lang="en-US" dirty="0" smtClean="0">
                <a:solidFill>
                  <a:srgbClr val="FF0000"/>
                </a:solidFill>
              </a:rPr>
              <a:t>available audit seats</a:t>
            </a:r>
            <a:r>
              <a:rPr lang="en-US" dirty="0" smtClean="0"/>
              <a:t>, it means you may audit the course. If Online Registration does not allow you to register for a course with an audit status, this course is not available for audit.</a:t>
            </a:r>
          </a:p>
          <a:p>
            <a:r>
              <a:rPr lang="en-US" dirty="0" smtClean="0"/>
              <a:t>For more information, </a:t>
            </a:r>
            <a:r>
              <a:rPr lang="en-US" dirty="0"/>
              <a:t>please visit: </a:t>
            </a:r>
            <a:r>
              <a:rPr lang="en-US" dirty="0">
                <a:hlinkClick r:id="rId2"/>
              </a:rPr>
              <a:t>https://auca.kg/en/reg_audit</a:t>
            </a:r>
            <a:r>
              <a:rPr lang="en-US" dirty="0" smtClean="0">
                <a:hlinkClick r:id="rId2"/>
              </a:rPr>
              <a:t>/</a:t>
            </a:r>
            <a:r>
              <a:rPr lang="en-US" dirty="0" smtClean="0"/>
              <a:t> </a:t>
            </a:r>
          </a:p>
          <a:p>
            <a:pPr marL="0" indent="0">
              <a:buNone/>
            </a:pPr>
            <a:r>
              <a:rPr lang="en-US" dirty="0" smtClean="0"/>
              <a:t> </a:t>
            </a:r>
          </a:p>
          <a:p>
            <a:endParaRPr lang="ru-RU" dirty="0"/>
          </a:p>
        </p:txBody>
      </p:sp>
    </p:spTree>
    <p:extLst>
      <p:ext uri="{BB962C8B-B14F-4D97-AF65-F5344CB8AC3E}">
        <p14:creationId xmlns:p14="http://schemas.microsoft.com/office/powerpoint/2010/main" val="3813707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 </a:t>
            </a:r>
            <a:endParaRPr lang="ru-RU" dirty="0"/>
          </a:p>
        </p:txBody>
      </p:sp>
      <p:sp>
        <p:nvSpPr>
          <p:cNvPr id="3" name="Content Placeholder 2"/>
          <p:cNvSpPr>
            <a:spLocks noGrp="1"/>
          </p:cNvSpPr>
          <p:nvPr>
            <p:ph idx="1"/>
          </p:nvPr>
        </p:nvSpPr>
        <p:spPr/>
        <p:txBody>
          <a:bodyPr>
            <a:normAutofit/>
          </a:bodyPr>
          <a:lstStyle/>
          <a:p>
            <a:pPr>
              <a:lnSpc>
                <a:spcPct val="150000"/>
              </a:lnSpc>
            </a:pPr>
            <a:r>
              <a:rPr lang="en-US" dirty="0" smtClean="0"/>
              <a:t>Check PRE-REQUISITES for each class</a:t>
            </a:r>
            <a:endParaRPr lang="en-US" dirty="0"/>
          </a:p>
          <a:p>
            <a:pPr>
              <a:lnSpc>
                <a:spcPct val="150000"/>
              </a:lnSpc>
            </a:pPr>
            <a:r>
              <a:rPr lang="en-US" dirty="0" smtClean="0"/>
              <a:t>Pre-requisites: courses required before taking more advanced</a:t>
            </a:r>
            <a:r>
              <a:rPr lang="en-US" dirty="0"/>
              <a:t> </a:t>
            </a:r>
            <a:r>
              <a:rPr lang="en-US" dirty="0" smtClean="0"/>
              <a:t>courses in an area of study </a:t>
            </a:r>
          </a:p>
          <a:p>
            <a:pPr>
              <a:lnSpc>
                <a:spcPct val="150000"/>
              </a:lnSpc>
            </a:pPr>
            <a:r>
              <a:rPr lang="en-US" dirty="0" smtClean="0"/>
              <a:t>For example: cannot take FYS 211 before FYS 100 </a:t>
            </a:r>
          </a:p>
          <a:p>
            <a:pPr>
              <a:lnSpc>
                <a:spcPct val="150000"/>
              </a:lnSpc>
            </a:pPr>
            <a:r>
              <a:rPr lang="en-US" dirty="0" smtClean="0"/>
              <a:t>For Example: </a:t>
            </a:r>
            <a:r>
              <a:rPr lang="en-US" dirty="0"/>
              <a:t>P</a:t>
            </a:r>
            <a:r>
              <a:rPr lang="en-US" dirty="0" smtClean="0"/>
              <a:t>sychology </a:t>
            </a:r>
            <a:r>
              <a:rPr lang="en-US" dirty="0"/>
              <a:t>101 </a:t>
            </a:r>
            <a:r>
              <a:rPr lang="en-US" dirty="0" smtClean="0"/>
              <a:t>required before taking Psychology 250</a:t>
            </a:r>
          </a:p>
          <a:p>
            <a:pPr lvl="1">
              <a:lnSpc>
                <a:spcPct val="150000"/>
              </a:lnSpc>
            </a:pPr>
            <a:r>
              <a:rPr lang="en-US" dirty="0" smtClean="0"/>
              <a:t>Fail PSY 101? You cannot advance to PSY 250</a:t>
            </a:r>
          </a:p>
          <a:p>
            <a:pPr marL="0" indent="0">
              <a:buNone/>
            </a:pPr>
            <a:endParaRPr lang="en-US" b="1" dirty="0"/>
          </a:p>
          <a:p>
            <a:pPr marL="0" indent="0">
              <a:buNone/>
            </a:pPr>
            <a:endParaRPr lang="ru-RU" dirty="0"/>
          </a:p>
        </p:txBody>
      </p:sp>
    </p:spTree>
    <p:extLst>
      <p:ext uri="{BB962C8B-B14F-4D97-AF65-F5344CB8AC3E}">
        <p14:creationId xmlns:p14="http://schemas.microsoft.com/office/powerpoint/2010/main" val="3016169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List of Classes for Fall 2021</a:t>
            </a:r>
            <a:endParaRPr lang="ru-RU" dirty="0"/>
          </a:p>
        </p:txBody>
      </p:sp>
      <p:sp>
        <p:nvSpPr>
          <p:cNvPr id="3" name="Content Placeholder 2"/>
          <p:cNvSpPr>
            <a:spLocks noGrp="1"/>
          </p:cNvSpPr>
          <p:nvPr>
            <p:ph idx="1"/>
          </p:nvPr>
        </p:nvSpPr>
        <p:spPr>
          <a:xfrm>
            <a:off x="457200" y="1772816"/>
            <a:ext cx="8229600" cy="4353347"/>
          </a:xfrm>
        </p:spPr>
        <p:txBody>
          <a:bodyPr/>
          <a:lstStyle/>
          <a:p>
            <a:r>
              <a:rPr lang="en-US" dirty="0" smtClean="0"/>
              <a:t>The current semester </a:t>
            </a:r>
            <a:r>
              <a:rPr lang="en-US" u="sng" dirty="0" smtClean="0"/>
              <a:t>List of Classes </a:t>
            </a:r>
            <a:r>
              <a:rPr lang="en-US" dirty="0" smtClean="0"/>
              <a:t>is posted on the AUCA website at the bottom of the Registrar webpage. </a:t>
            </a:r>
            <a:endParaRPr lang="en-US" dirty="0" smtClean="0"/>
          </a:p>
          <a:p>
            <a:endParaRPr lang="en-US" dirty="0"/>
          </a:p>
          <a:p>
            <a:r>
              <a:rPr lang="en-US" dirty="0" smtClean="0"/>
              <a:t>Look </a:t>
            </a:r>
            <a:r>
              <a:rPr lang="en-US" dirty="0" smtClean="0"/>
              <a:t>for FALL 2021 </a:t>
            </a:r>
            <a:r>
              <a:rPr lang="en-US" smtClean="0"/>
              <a:t>Course schedules</a:t>
            </a:r>
            <a:endParaRPr lang="en-US" dirty="0" smtClean="0"/>
          </a:p>
          <a:p>
            <a:endParaRPr lang="en-US" dirty="0"/>
          </a:p>
          <a:p>
            <a:r>
              <a:rPr lang="en-US" dirty="0">
                <a:hlinkClick r:id="rId2"/>
              </a:rPr>
              <a:t>https://auca.kg/en/fall_2021</a:t>
            </a:r>
            <a:r>
              <a:rPr lang="en-US" dirty="0" smtClean="0">
                <a:hlinkClick r:id="rId2"/>
              </a:rPr>
              <a:t>/</a:t>
            </a:r>
            <a:endParaRPr lang="en-US" dirty="0" smtClean="0"/>
          </a:p>
          <a:p>
            <a:endParaRPr lang="en-US" dirty="0" smtClean="0"/>
          </a:p>
        </p:txBody>
      </p:sp>
    </p:spTree>
    <p:extLst>
      <p:ext uri="{BB962C8B-B14F-4D97-AF65-F5344CB8AC3E}">
        <p14:creationId xmlns:p14="http://schemas.microsoft.com/office/powerpoint/2010/main" val="3803890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FYS and EC</a:t>
            </a:r>
            <a:endParaRPr lang="ru-RU" dirty="0"/>
          </a:p>
        </p:txBody>
      </p:sp>
      <p:sp>
        <p:nvSpPr>
          <p:cNvPr id="3" name="Content Placeholder 2"/>
          <p:cNvSpPr>
            <a:spLocks noGrp="1"/>
          </p:cNvSpPr>
          <p:nvPr>
            <p:ph idx="1"/>
          </p:nvPr>
        </p:nvSpPr>
        <p:spPr/>
        <p:txBody>
          <a:bodyPr/>
          <a:lstStyle/>
          <a:p>
            <a:r>
              <a:rPr lang="en-US" dirty="0"/>
              <a:t>When registering to FYS and EC students also have to sign up for the corresponding section of Philosophy (2 cr</a:t>
            </a:r>
            <a:r>
              <a:rPr lang="en-US" dirty="0" smtClean="0"/>
              <a:t>.) </a:t>
            </a:r>
            <a:r>
              <a:rPr lang="en-US" i="1" dirty="0" smtClean="0"/>
              <a:t>(it is the requirement of Ministry of Education)</a:t>
            </a:r>
            <a:r>
              <a:rPr lang="en-US" dirty="0" smtClean="0"/>
              <a:t> </a:t>
            </a:r>
            <a:r>
              <a:rPr lang="en-US" dirty="0"/>
              <a:t>with the same professor</a:t>
            </a:r>
          </a:p>
          <a:p>
            <a:r>
              <a:rPr lang="en-US" dirty="0"/>
              <a:t>The Philosophy sections are classified as </a:t>
            </a:r>
            <a:r>
              <a:rPr lang="en-US" b="1" i="1" u="sng" dirty="0"/>
              <a:t>“Individual </a:t>
            </a:r>
            <a:r>
              <a:rPr lang="en-US" b="1" i="1" u="sng" dirty="0" smtClean="0"/>
              <a:t>Schedule”</a:t>
            </a:r>
          </a:p>
          <a:p>
            <a:r>
              <a:rPr lang="en-US" dirty="0" smtClean="0"/>
              <a:t>Students should </a:t>
            </a:r>
            <a:r>
              <a:rPr lang="en-US" dirty="0"/>
              <a:t>sign-up for FYS and </a:t>
            </a:r>
            <a:r>
              <a:rPr lang="en-US" dirty="0" smtClean="0"/>
              <a:t>EC sections </a:t>
            </a:r>
            <a:r>
              <a:rPr lang="en-US" b="1" i="1" u="sng" dirty="0" smtClean="0"/>
              <a:t>“with </a:t>
            </a:r>
            <a:r>
              <a:rPr lang="en-US" b="1" i="1" u="sng" dirty="0"/>
              <a:t>the same </a:t>
            </a:r>
            <a:r>
              <a:rPr lang="en-US" b="1" i="1" u="sng" dirty="0" smtClean="0"/>
              <a:t>professor”</a:t>
            </a:r>
          </a:p>
          <a:p>
            <a:r>
              <a:rPr lang="en-US" dirty="0"/>
              <a:t>the FYS classes will meet on </a:t>
            </a:r>
            <a:r>
              <a:rPr lang="en-US" b="1" i="1" u="sng" dirty="0"/>
              <a:t>M &amp; W </a:t>
            </a:r>
            <a:r>
              <a:rPr lang="en-US" dirty="0"/>
              <a:t>and the </a:t>
            </a:r>
            <a:r>
              <a:rPr lang="en-US" dirty="0" smtClean="0"/>
              <a:t>EC </a:t>
            </a:r>
            <a:r>
              <a:rPr lang="en-US" dirty="0"/>
              <a:t>classes will meet for back-to-back sessions on </a:t>
            </a:r>
            <a:r>
              <a:rPr lang="en-US" dirty="0" smtClean="0"/>
              <a:t>Fridays</a:t>
            </a:r>
            <a:endParaRPr lang="ru-RU" b="1" i="1" u="sng" dirty="0"/>
          </a:p>
        </p:txBody>
      </p:sp>
    </p:spTree>
    <p:extLst>
      <p:ext uri="{BB962C8B-B14F-4D97-AF65-F5344CB8AC3E}">
        <p14:creationId xmlns:p14="http://schemas.microsoft.com/office/powerpoint/2010/main" val="446015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Year Seminar and English Composition </a:t>
            </a:r>
            <a:endParaRPr lang="ru-RU" dirty="0"/>
          </a:p>
        </p:txBody>
      </p:sp>
      <p:sp>
        <p:nvSpPr>
          <p:cNvPr id="3" name="Content Placeholder 2"/>
          <p:cNvSpPr>
            <a:spLocks noGrp="1"/>
          </p:cNvSpPr>
          <p:nvPr>
            <p:ph idx="1"/>
          </p:nvPr>
        </p:nvSpPr>
        <p:spPr>
          <a:xfrm>
            <a:off x="457200" y="1700808"/>
            <a:ext cx="8229600" cy="4608512"/>
          </a:xfrm>
        </p:spPr>
        <p:txBody>
          <a:bodyPr>
            <a:normAutofit fontScale="92500"/>
          </a:bodyPr>
          <a:lstStyle/>
          <a:p>
            <a:r>
              <a:rPr lang="en-US" dirty="0" smtClean="0"/>
              <a:t>FYS </a:t>
            </a:r>
            <a:r>
              <a:rPr lang="en-US" dirty="0"/>
              <a:t>I and </a:t>
            </a:r>
            <a:r>
              <a:rPr lang="en-US" dirty="0" smtClean="0"/>
              <a:t>EC I </a:t>
            </a:r>
            <a:r>
              <a:rPr lang="en-US" dirty="0"/>
              <a:t>are </a:t>
            </a:r>
            <a:r>
              <a:rPr lang="en-US" b="1" u="sng" dirty="0" smtClean="0"/>
              <a:t>USUALLY </a:t>
            </a:r>
            <a:r>
              <a:rPr lang="en-US" dirty="0" smtClean="0"/>
              <a:t>offered in </a:t>
            </a:r>
            <a:r>
              <a:rPr lang="en-US" dirty="0"/>
              <a:t>Fall semester.</a:t>
            </a:r>
          </a:p>
          <a:p>
            <a:pPr lvl="1"/>
            <a:r>
              <a:rPr lang="en-US" dirty="0"/>
              <a:t>Students who fail FYS I and </a:t>
            </a:r>
            <a:r>
              <a:rPr lang="en-US" dirty="0" smtClean="0"/>
              <a:t>EC I </a:t>
            </a:r>
            <a:r>
              <a:rPr lang="en-US" dirty="0"/>
              <a:t>(receive an ‘F’ grade or W grade), must register for FYS I and </a:t>
            </a:r>
            <a:r>
              <a:rPr lang="en-US" dirty="0" smtClean="0"/>
              <a:t>EC I </a:t>
            </a:r>
            <a:r>
              <a:rPr lang="en-US" dirty="0"/>
              <a:t>in Spring</a:t>
            </a:r>
            <a:r>
              <a:rPr lang="en-US" dirty="0">
                <a:solidFill>
                  <a:srgbClr val="0070C0"/>
                </a:solidFill>
              </a:rPr>
              <a:t> </a:t>
            </a:r>
            <a:r>
              <a:rPr lang="en-US" dirty="0" smtClean="0">
                <a:solidFill>
                  <a:srgbClr val="0070C0"/>
                </a:solidFill>
              </a:rPr>
              <a:t>2022</a:t>
            </a:r>
            <a:r>
              <a:rPr lang="en-US" dirty="0" smtClean="0"/>
              <a:t>. </a:t>
            </a:r>
            <a:endParaRPr lang="en-US" dirty="0"/>
          </a:p>
          <a:p>
            <a:r>
              <a:rPr lang="en-US" dirty="0"/>
              <a:t>FYS II and EC </a:t>
            </a:r>
            <a:r>
              <a:rPr lang="en-US" dirty="0" smtClean="0"/>
              <a:t>II are </a:t>
            </a:r>
            <a:r>
              <a:rPr lang="en-US" b="1" u="sng" dirty="0" smtClean="0"/>
              <a:t>USUALLY </a:t>
            </a:r>
            <a:r>
              <a:rPr lang="en-US" dirty="0" smtClean="0"/>
              <a:t>offered in </a:t>
            </a:r>
            <a:r>
              <a:rPr lang="en-US" dirty="0"/>
              <a:t>Spring semester. </a:t>
            </a:r>
          </a:p>
          <a:p>
            <a:pPr lvl="1"/>
            <a:r>
              <a:rPr lang="en-US" dirty="0"/>
              <a:t>Students who fail FYS II and </a:t>
            </a:r>
            <a:r>
              <a:rPr lang="en-US" dirty="0" smtClean="0"/>
              <a:t>EC II, </a:t>
            </a:r>
            <a:r>
              <a:rPr lang="en-US" dirty="0"/>
              <a:t>must register for FYS II and EC in </a:t>
            </a:r>
            <a:r>
              <a:rPr lang="en-US" dirty="0">
                <a:solidFill>
                  <a:srgbClr val="0070C0"/>
                </a:solidFill>
              </a:rPr>
              <a:t>Fall </a:t>
            </a:r>
            <a:r>
              <a:rPr lang="en-US" dirty="0" smtClean="0">
                <a:solidFill>
                  <a:srgbClr val="0070C0"/>
                </a:solidFill>
              </a:rPr>
              <a:t>2022</a:t>
            </a:r>
            <a:r>
              <a:rPr lang="en-US" dirty="0" smtClean="0"/>
              <a:t>. </a:t>
            </a:r>
            <a:endParaRPr lang="en-US" dirty="0"/>
          </a:p>
          <a:p>
            <a:r>
              <a:rPr lang="en-US" dirty="0"/>
              <a:t>Failing either FYS I &amp; </a:t>
            </a:r>
            <a:r>
              <a:rPr lang="en-US" dirty="0" smtClean="0"/>
              <a:t>EC I </a:t>
            </a:r>
            <a:r>
              <a:rPr lang="en-US" dirty="0"/>
              <a:t>or FYS II &amp; </a:t>
            </a:r>
            <a:r>
              <a:rPr lang="en-US" dirty="0" smtClean="0"/>
              <a:t>EC II </a:t>
            </a:r>
            <a:r>
              <a:rPr lang="en-US" dirty="0"/>
              <a:t>(24 credits each) prevents you from continuing through your academic schedule smoothly in regards to the SYS requirement in Sophomore year.</a:t>
            </a:r>
          </a:p>
          <a:p>
            <a:r>
              <a:rPr lang="en-US" dirty="0"/>
              <a:t>Please seek support from Academic Advising, WARC, Counseling Services, your family or your peers if you are struggling.</a:t>
            </a:r>
          </a:p>
          <a:p>
            <a:pPr lvl="1"/>
            <a:endParaRPr lang="en-US" dirty="0"/>
          </a:p>
          <a:p>
            <a:pPr lvl="1"/>
            <a:endParaRPr lang="en-US" dirty="0" smtClean="0"/>
          </a:p>
        </p:txBody>
      </p:sp>
    </p:spTree>
    <p:extLst>
      <p:ext uri="{BB962C8B-B14F-4D97-AF65-F5344CB8AC3E}">
        <p14:creationId xmlns:p14="http://schemas.microsoft.com/office/powerpoint/2010/main" val="29900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14666</TotalTime>
  <Words>2333</Words>
  <Application>Microsoft Office PowerPoint</Application>
  <PresentationFormat>Экран (4:3)</PresentationFormat>
  <Paragraphs>220</Paragraphs>
  <Slides>33</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Decatur</vt:lpstr>
      <vt:lpstr>Registration for Fall 2021</vt:lpstr>
      <vt:lpstr>Registration schedule</vt:lpstr>
      <vt:lpstr>Checklist</vt:lpstr>
      <vt:lpstr>Number of Credits</vt:lpstr>
      <vt:lpstr>Auditing </vt:lpstr>
      <vt:lpstr>Pre-Requisites </vt:lpstr>
      <vt:lpstr>List of Classes for Fall 2021</vt:lpstr>
      <vt:lpstr>FYS and EC</vt:lpstr>
      <vt:lpstr>First Year Seminar and English Composition </vt:lpstr>
      <vt:lpstr>Failure from FYS or EC</vt:lpstr>
      <vt:lpstr>Second Year Seminar</vt:lpstr>
      <vt:lpstr>Math Requirements</vt:lpstr>
      <vt:lpstr>Gen. Ed. Math Courses</vt:lpstr>
      <vt:lpstr>Math Requirements for transferring to BA, ECO, AMI or SFW</vt:lpstr>
      <vt:lpstr>Math courses for PSY, SOC, JMC and TCMA</vt:lpstr>
      <vt:lpstr>Math Requirements for ANTH, ES, ICP, JMC, LAS</vt:lpstr>
      <vt:lpstr>Russian and Kyrgyz</vt:lpstr>
      <vt:lpstr>Foreign Languages </vt:lpstr>
      <vt:lpstr>Foreign Language Course Policy</vt:lpstr>
      <vt:lpstr>Bard College Diploma</vt:lpstr>
      <vt:lpstr>Sport class</vt:lpstr>
      <vt:lpstr>Individual courses for Fall 2021</vt:lpstr>
      <vt:lpstr>History of Kyrgyzstan and Geography</vt:lpstr>
      <vt:lpstr>Complex Single Exam</vt:lpstr>
      <vt:lpstr>Add/Drop period</vt:lpstr>
      <vt:lpstr>“W” grade</vt:lpstr>
      <vt:lpstr>Online WARC tutoring</vt:lpstr>
      <vt:lpstr>WARC – Tutoring Resource</vt:lpstr>
      <vt:lpstr>Counseling Services</vt:lpstr>
      <vt:lpstr>Academic and Department Advising </vt:lpstr>
      <vt:lpstr>Advisor transfer</vt:lpstr>
      <vt:lpstr>Friendly Reminders</vt:lpstr>
      <vt:lpstr>Thank you!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Spring 2013</dc:title>
  <dc:creator>Gulnur Esenalieva</dc:creator>
  <cp:lastModifiedBy>admin</cp:lastModifiedBy>
  <cp:revision>449</cp:revision>
  <cp:lastPrinted>2019-11-04T08:20:30Z</cp:lastPrinted>
  <dcterms:created xsi:type="dcterms:W3CDTF">2012-10-16T04:08:37Z</dcterms:created>
  <dcterms:modified xsi:type="dcterms:W3CDTF">2021-04-08T07:39:56Z</dcterms:modified>
</cp:coreProperties>
</file>